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8" r:id="rId4"/>
    <p:sldId id="259" r:id="rId5"/>
    <p:sldId id="261" r:id="rId6"/>
    <p:sldId id="262" r:id="rId7"/>
    <p:sldId id="264" r:id="rId8"/>
    <p:sldId id="265" r:id="rId9"/>
    <p:sldId id="266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EF14F2-C2D6-401D-A3AD-085B96AA8A9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B4C736C-D29F-437B-91DC-BBEC432F38AA}">
      <dgm:prSet/>
      <dgm:spPr/>
      <dgm:t>
        <a:bodyPr/>
        <a:lstStyle/>
        <a:p>
          <a:pPr>
            <a:defRPr cap="all"/>
          </a:pPr>
          <a:r>
            <a:rPr lang="fr-FR"/>
            <a:t>1- Introduction </a:t>
          </a:r>
          <a:endParaRPr lang="en-US"/>
        </a:p>
      </dgm:t>
    </dgm:pt>
    <dgm:pt modelId="{B4A00E75-B54B-487E-9EE6-69276B4912FC}" type="parTrans" cxnId="{E5623326-ACDF-4E98-A3D0-80E4FC8C1885}">
      <dgm:prSet/>
      <dgm:spPr/>
      <dgm:t>
        <a:bodyPr/>
        <a:lstStyle/>
        <a:p>
          <a:endParaRPr lang="en-US"/>
        </a:p>
      </dgm:t>
    </dgm:pt>
    <dgm:pt modelId="{B2D2AA54-7518-4B59-A6CD-1F1B42FBB160}" type="sibTrans" cxnId="{E5623326-ACDF-4E98-A3D0-80E4FC8C1885}">
      <dgm:prSet/>
      <dgm:spPr/>
      <dgm:t>
        <a:bodyPr/>
        <a:lstStyle/>
        <a:p>
          <a:endParaRPr lang="en-US"/>
        </a:p>
      </dgm:t>
    </dgm:pt>
    <dgm:pt modelId="{AD92475C-9015-405B-9340-44AC97AEB027}">
      <dgm:prSet/>
      <dgm:spPr/>
      <dgm:t>
        <a:bodyPr/>
        <a:lstStyle/>
        <a:p>
          <a:pPr>
            <a:defRPr cap="all"/>
          </a:pPr>
          <a:r>
            <a:rPr lang="fr-FR"/>
            <a:t>2- Découverte des données </a:t>
          </a:r>
          <a:endParaRPr lang="en-US"/>
        </a:p>
      </dgm:t>
    </dgm:pt>
    <dgm:pt modelId="{409597F5-1B7A-4BC4-B039-21BB26A823B0}" type="parTrans" cxnId="{4FDA1C36-DC4E-45CC-868C-9AFEE0F7FE85}">
      <dgm:prSet/>
      <dgm:spPr/>
      <dgm:t>
        <a:bodyPr/>
        <a:lstStyle/>
        <a:p>
          <a:endParaRPr lang="en-US"/>
        </a:p>
      </dgm:t>
    </dgm:pt>
    <dgm:pt modelId="{01A1A8DB-DC6B-4BB9-833E-CAEE1B17B9D2}" type="sibTrans" cxnId="{4FDA1C36-DC4E-45CC-868C-9AFEE0F7FE85}">
      <dgm:prSet/>
      <dgm:spPr/>
      <dgm:t>
        <a:bodyPr/>
        <a:lstStyle/>
        <a:p>
          <a:endParaRPr lang="en-US"/>
        </a:p>
      </dgm:t>
    </dgm:pt>
    <dgm:pt modelId="{045223B3-C599-49C2-A219-4D4EE23671E5}">
      <dgm:prSet/>
      <dgm:spPr/>
      <dgm:t>
        <a:bodyPr/>
        <a:lstStyle/>
        <a:p>
          <a:pPr>
            <a:defRPr cap="all"/>
          </a:pPr>
          <a:r>
            <a:rPr lang="fr-FR"/>
            <a:t>3- Exploration des données</a:t>
          </a:r>
          <a:endParaRPr lang="en-US"/>
        </a:p>
      </dgm:t>
    </dgm:pt>
    <dgm:pt modelId="{E7BE774E-E73B-47E4-8A71-41D5C20F1298}" type="parTrans" cxnId="{D81686D9-005A-41C1-92A2-2B9A5BA2C361}">
      <dgm:prSet/>
      <dgm:spPr/>
      <dgm:t>
        <a:bodyPr/>
        <a:lstStyle/>
        <a:p>
          <a:endParaRPr lang="en-US"/>
        </a:p>
      </dgm:t>
    </dgm:pt>
    <dgm:pt modelId="{CA526DB6-79FD-4776-B310-A4FC523002C5}" type="sibTrans" cxnId="{D81686D9-005A-41C1-92A2-2B9A5BA2C361}">
      <dgm:prSet/>
      <dgm:spPr/>
      <dgm:t>
        <a:bodyPr/>
        <a:lstStyle/>
        <a:p>
          <a:endParaRPr lang="en-US"/>
        </a:p>
      </dgm:t>
    </dgm:pt>
    <dgm:pt modelId="{2B0711CF-93DB-41A2-8CDC-EC67D3C41524}">
      <dgm:prSet/>
      <dgm:spPr/>
      <dgm:t>
        <a:bodyPr/>
        <a:lstStyle/>
        <a:p>
          <a:pPr>
            <a:defRPr cap="all"/>
          </a:pPr>
          <a:r>
            <a:rPr lang="fr-FR"/>
            <a:t>4- Filtrage et analyse</a:t>
          </a:r>
          <a:endParaRPr lang="en-US"/>
        </a:p>
      </dgm:t>
    </dgm:pt>
    <dgm:pt modelId="{8CDA8970-E707-4B0F-AEFD-336A5B61A564}" type="parTrans" cxnId="{D569F5FE-80D1-4641-AD15-47700EE37D4D}">
      <dgm:prSet/>
      <dgm:spPr/>
      <dgm:t>
        <a:bodyPr/>
        <a:lstStyle/>
        <a:p>
          <a:endParaRPr lang="en-US"/>
        </a:p>
      </dgm:t>
    </dgm:pt>
    <dgm:pt modelId="{A1D42D20-2404-4AD3-8720-F9992F25CD83}" type="sibTrans" cxnId="{D569F5FE-80D1-4641-AD15-47700EE37D4D}">
      <dgm:prSet/>
      <dgm:spPr/>
      <dgm:t>
        <a:bodyPr/>
        <a:lstStyle/>
        <a:p>
          <a:endParaRPr lang="en-US"/>
        </a:p>
      </dgm:t>
    </dgm:pt>
    <dgm:pt modelId="{121A349F-B80E-4D57-9909-0EFCA1E9F358}">
      <dgm:prSet/>
      <dgm:spPr/>
      <dgm:t>
        <a:bodyPr/>
        <a:lstStyle/>
        <a:p>
          <a:pPr>
            <a:defRPr cap="all"/>
          </a:pPr>
          <a:r>
            <a:rPr lang="fr-FR"/>
            <a:t>5- Conclusion</a:t>
          </a:r>
          <a:endParaRPr lang="en-US"/>
        </a:p>
      </dgm:t>
    </dgm:pt>
    <dgm:pt modelId="{E64E634A-EA75-4717-92B8-B7FA094141B1}" type="parTrans" cxnId="{27F01446-0366-4A6C-9185-1F4BB648D2B6}">
      <dgm:prSet/>
      <dgm:spPr/>
      <dgm:t>
        <a:bodyPr/>
        <a:lstStyle/>
        <a:p>
          <a:endParaRPr lang="en-US"/>
        </a:p>
      </dgm:t>
    </dgm:pt>
    <dgm:pt modelId="{40E495A3-1AD6-4E47-A60A-DAA618F70BC6}" type="sibTrans" cxnId="{27F01446-0366-4A6C-9185-1F4BB648D2B6}">
      <dgm:prSet/>
      <dgm:spPr/>
      <dgm:t>
        <a:bodyPr/>
        <a:lstStyle/>
        <a:p>
          <a:endParaRPr lang="en-US"/>
        </a:p>
      </dgm:t>
    </dgm:pt>
    <dgm:pt modelId="{FA88D21B-1AE6-470E-BFC5-6E77E6A8CF5E}" type="pres">
      <dgm:prSet presAssocID="{0BEF14F2-C2D6-401D-A3AD-085B96AA8A93}" presName="root" presStyleCnt="0">
        <dgm:presLayoutVars>
          <dgm:dir/>
          <dgm:resizeHandles val="exact"/>
        </dgm:presLayoutVars>
      </dgm:prSet>
      <dgm:spPr/>
    </dgm:pt>
    <dgm:pt modelId="{89749B17-6148-44DE-8828-F19046294405}" type="pres">
      <dgm:prSet presAssocID="{FB4C736C-D29F-437B-91DC-BBEC432F38AA}" presName="compNode" presStyleCnt="0"/>
      <dgm:spPr/>
    </dgm:pt>
    <dgm:pt modelId="{F8325D64-DB97-43AA-9856-24BF2DFCBE92}" type="pres">
      <dgm:prSet presAssocID="{FB4C736C-D29F-437B-91DC-BBEC432F38AA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2DE46705-FEB1-4450-B067-E2BA1B3ADF8B}" type="pres">
      <dgm:prSet presAssocID="{FB4C736C-D29F-437B-91DC-BBEC432F38A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Écran"/>
        </a:ext>
      </dgm:extLst>
    </dgm:pt>
    <dgm:pt modelId="{52D9A6FF-E46C-4FB1-B9EE-9D7198D0496C}" type="pres">
      <dgm:prSet presAssocID="{FB4C736C-D29F-437B-91DC-BBEC432F38AA}" presName="spaceRect" presStyleCnt="0"/>
      <dgm:spPr/>
    </dgm:pt>
    <dgm:pt modelId="{65DBA934-61C8-4D78-98C4-78993A363DB0}" type="pres">
      <dgm:prSet presAssocID="{FB4C736C-D29F-437B-91DC-BBEC432F38AA}" presName="textRect" presStyleLbl="revTx" presStyleIdx="0" presStyleCnt="5">
        <dgm:presLayoutVars>
          <dgm:chMax val="1"/>
          <dgm:chPref val="1"/>
        </dgm:presLayoutVars>
      </dgm:prSet>
      <dgm:spPr/>
    </dgm:pt>
    <dgm:pt modelId="{01917395-A353-48E5-9D5A-39AE5BA978D7}" type="pres">
      <dgm:prSet presAssocID="{B2D2AA54-7518-4B59-A6CD-1F1B42FBB160}" presName="sibTrans" presStyleCnt="0"/>
      <dgm:spPr/>
    </dgm:pt>
    <dgm:pt modelId="{8FF0423D-44A0-43A6-B66E-0F90DBC92472}" type="pres">
      <dgm:prSet presAssocID="{AD92475C-9015-405B-9340-44AC97AEB027}" presName="compNode" presStyleCnt="0"/>
      <dgm:spPr/>
    </dgm:pt>
    <dgm:pt modelId="{8C116105-763A-44AD-A351-2917DE5E1D87}" type="pres">
      <dgm:prSet presAssocID="{AD92475C-9015-405B-9340-44AC97AEB027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AFBAD9EE-5F58-4A37-9FBF-017691DF6248}" type="pres">
      <dgm:prSet presAssocID="{AD92475C-9015-405B-9340-44AC97AEB02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herche"/>
        </a:ext>
      </dgm:extLst>
    </dgm:pt>
    <dgm:pt modelId="{86754EF3-644E-419A-A76C-0A480EB09D60}" type="pres">
      <dgm:prSet presAssocID="{AD92475C-9015-405B-9340-44AC97AEB027}" presName="spaceRect" presStyleCnt="0"/>
      <dgm:spPr/>
    </dgm:pt>
    <dgm:pt modelId="{308DA8A4-83B0-4EB1-A27C-5E591F1242A5}" type="pres">
      <dgm:prSet presAssocID="{AD92475C-9015-405B-9340-44AC97AEB027}" presName="textRect" presStyleLbl="revTx" presStyleIdx="1" presStyleCnt="5">
        <dgm:presLayoutVars>
          <dgm:chMax val="1"/>
          <dgm:chPref val="1"/>
        </dgm:presLayoutVars>
      </dgm:prSet>
      <dgm:spPr/>
    </dgm:pt>
    <dgm:pt modelId="{F3357E6A-6947-4550-9A97-CEC9CBDD4845}" type="pres">
      <dgm:prSet presAssocID="{01A1A8DB-DC6B-4BB9-833E-CAEE1B17B9D2}" presName="sibTrans" presStyleCnt="0"/>
      <dgm:spPr/>
    </dgm:pt>
    <dgm:pt modelId="{33F530B7-12E6-48BD-902E-486914B48784}" type="pres">
      <dgm:prSet presAssocID="{045223B3-C599-49C2-A219-4D4EE23671E5}" presName="compNode" presStyleCnt="0"/>
      <dgm:spPr/>
    </dgm:pt>
    <dgm:pt modelId="{D4027817-C04A-4929-856C-6028C8FE6428}" type="pres">
      <dgm:prSet presAssocID="{045223B3-C599-49C2-A219-4D4EE23671E5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101FC7BE-2FD3-44BE-BFFF-A257F14F7A93}" type="pres">
      <dgm:prSet presAssocID="{045223B3-C599-49C2-A219-4D4EE23671E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 under Magnifying Glass"/>
        </a:ext>
      </dgm:extLst>
    </dgm:pt>
    <dgm:pt modelId="{E11C1407-B5A6-4793-84D7-56B99EF7D5A9}" type="pres">
      <dgm:prSet presAssocID="{045223B3-C599-49C2-A219-4D4EE23671E5}" presName="spaceRect" presStyleCnt="0"/>
      <dgm:spPr/>
    </dgm:pt>
    <dgm:pt modelId="{45048A14-9AEA-42E1-B4FD-FFE24A821AE0}" type="pres">
      <dgm:prSet presAssocID="{045223B3-C599-49C2-A219-4D4EE23671E5}" presName="textRect" presStyleLbl="revTx" presStyleIdx="2" presStyleCnt="5">
        <dgm:presLayoutVars>
          <dgm:chMax val="1"/>
          <dgm:chPref val="1"/>
        </dgm:presLayoutVars>
      </dgm:prSet>
      <dgm:spPr/>
    </dgm:pt>
    <dgm:pt modelId="{F01D58B4-D347-43CF-8622-CAED20C21440}" type="pres">
      <dgm:prSet presAssocID="{CA526DB6-79FD-4776-B310-A4FC523002C5}" presName="sibTrans" presStyleCnt="0"/>
      <dgm:spPr/>
    </dgm:pt>
    <dgm:pt modelId="{80A554ED-4A55-4874-98FC-301CD4911E8A}" type="pres">
      <dgm:prSet presAssocID="{2B0711CF-93DB-41A2-8CDC-EC67D3C41524}" presName="compNode" presStyleCnt="0"/>
      <dgm:spPr/>
    </dgm:pt>
    <dgm:pt modelId="{314FB47B-7A18-4012-ADA7-1BCBEA419B9A}" type="pres">
      <dgm:prSet presAssocID="{2B0711CF-93DB-41A2-8CDC-EC67D3C41524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D6CFDDC4-652F-4B43-847F-44FEF877A3C5}" type="pres">
      <dgm:prSet presAssocID="{2B0711CF-93DB-41A2-8CDC-EC67D3C4152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rer"/>
        </a:ext>
      </dgm:extLst>
    </dgm:pt>
    <dgm:pt modelId="{FCF82247-2E31-4EB3-AB46-9179DE49FD5F}" type="pres">
      <dgm:prSet presAssocID="{2B0711CF-93DB-41A2-8CDC-EC67D3C41524}" presName="spaceRect" presStyleCnt="0"/>
      <dgm:spPr/>
    </dgm:pt>
    <dgm:pt modelId="{E6253CD6-929C-4A7A-BDB8-66A0CF07E98E}" type="pres">
      <dgm:prSet presAssocID="{2B0711CF-93DB-41A2-8CDC-EC67D3C41524}" presName="textRect" presStyleLbl="revTx" presStyleIdx="3" presStyleCnt="5">
        <dgm:presLayoutVars>
          <dgm:chMax val="1"/>
          <dgm:chPref val="1"/>
        </dgm:presLayoutVars>
      </dgm:prSet>
      <dgm:spPr/>
    </dgm:pt>
    <dgm:pt modelId="{C55271F7-1A19-410A-BDC3-BD48A10823E8}" type="pres">
      <dgm:prSet presAssocID="{A1D42D20-2404-4AD3-8720-F9992F25CD83}" presName="sibTrans" presStyleCnt="0"/>
      <dgm:spPr/>
    </dgm:pt>
    <dgm:pt modelId="{777ED359-6667-4FC4-841D-35896B7EF0FB}" type="pres">
      <dgm:prSet presAssocID="{121A349F-B80E-4D57-9909-0EFCA1E9F358}" presName="compNode" presStyleCnt="0"/>
      <dgm:spPr/>
    </dgm:pt>
    <dgm:pt modelId="{53E53F67-5172-4E16-9E61-9B12B23BEC43}" type="pres">
      <dgm:prSet presAssocID="{121A349F-B80E-4D57-9909-0EFCA1E9F358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117924AE-B1BF-425A-91B7-5A195C38BB16}" type="pres">
      <dgm:prSet presAssocID="{121A349F-B80E-4D57-9909-0EFCA1E9F35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d Quotation Mark"/>
        </a:ext>
      </dgm:extLst>
    </dgm:pt>
    <dgm:pt modelId="{3598D054-F03F-4BCA-929F-D4D57E63500E}" type="pres">
      <dgm:prSet presAssocID="{121A349F-B80E-4D57-9909-0EFCA1E9F358}" presName="spaceRect" presStyleCnt="0"/>
      <dgm:spPr/>
    </dgm:pt>
    <dgm:pt modelId="{881996DE-EB1D-44FC-95B6-948A182C1676}" type="pres">
      <dgm:prSet presAssocID="{121A349F-B80E-4D57-9909-0EFCA1E9F358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F72B122-BA2C-4E3B-B042-D09D98A34B56}" type="presOf" srcId="{121A349F-B80E-4D57-9909-0EFCA1E9F358}" destId="{881996DE-EB1D-44FC-95B6-948A182C1676}" srcOrd="0" destOrd="0" presId="urn:microsoft.com/office/officeart/2018/5/layout/IconLeafLabelList"/>
    <dgm:cxn modelId="{E5623326-ACDF-4E98-A3D0-80E4FC8C1885}" srcId="{0BEF14F2-C2D6-401D-A3AD-085B96AA8A93}" destId="{FB4C736C-D29F-437B-91DC-BBEC432F38AA}" srcOrd="0" destOrd="0" parTransId="{B4A00E75-B54B-487E-9EE6-69276B4912FC}" sibTransId="{B2D2AA54-7518-4B59-A6CD-1F1B42FBB160}"/>
    <dgm:cxn modelId="{C0EBF82B-BC42-4291-A324-697140E96685}" type="presOf" srcId="{0BEF14F2-C2D6-401D-A3AD-085B96AA8A93}" destId="{FA88D21B-1AE6-470E-BFC5-6E77E6A8CF5E}" srcOrd="0" destOrd="0" presId="urn:microsoft.com/office/officeart/2018/5/layout/IconLeafLabelList"/>
    <dgm:cxn modelId="{4FDA1C36-DC4E-45CC-868C-9AFEE0F7FE85}" srcId="{0BEF14F2-C2D6-401D-A3AD-085B96AA8A93}" destId="{AD92475C-9015-405B-9340-44AC97AEB027}" srcOrd="1" destOrd="0" parTransId="{409597F5-1B7A-4BC4-B039-21BB26A823B0}" sibTransId="{01A1A8DB-DC6B-4BB9-833E-CAEE1B17B9D2}"/>
    <dgm:cxn modelId="{1E016362-17FF-4E23-B2AA-F4531F4B83CC}" type="presOf" srcId="{045223B3-C599-49C2-A219-4D4EE23671E5}" destId="{45048A14-9AEA-42E1-B4FD-FFE24A821AE0}" srcOrd="0" destOrd="0" presId="urn:microsoft.com/office/officeart/2018/5/layout/IconLeafLabelList"/>
    <dgm:cxn modelId="{27F01446-0366-4A6C-9185-1F4BB648D2B6}" srcId="{0BEF14F2-C2D6-401D-A3AD-085B96AA8A93}" destId="{121A349F-B80E-4D57-9909-0EFCA1E9F358}" srcOrd="4" destOrd="0" parTransId="{E64E634A-EA75-4717-92B8-B7FA094141B1}" sibTransId="{40E495A3-1AD6-4E47-A60A-DAA618F70BC6}"/>
    <dgm:cxn modelId="{05BCBF7C-81C8-4491-BD00-38A42A23FCED}" type="presOf" srcId="{AD92475C-9015-405B-9340-44AC97AEB027}" destId="{308DA8A4-83B0-4EB1-A27C-5E591F1242A5}" srcOrd="0" destOrd="0" presId="urn:microsoft.com/office/officeart/2018/5/layout/IconLeafLabelList"/>
    <dgm:cxn modelId="{33CA588D-1BD8-4C43-9C81-6E20783E548C}" type="presOf" srcId="{2B0711CF-93DB-41A2-8CDC-EC67D3C41524}" destId="{E6253CD6-929C-4A7A-BDB8-66A0CF07E98E}" srcOrd="0" destOrd="0" presId="urn:microsoft.com/office/officeart/2018/5/layout/IconLeafLabelList"/>
    <dgm:cxn modelId="{1F13E4AB-74DC-46CB-8ACC-D41A515BECAA}" type="presOf" srcId="{FB4C736C-D29F-437B-91DC-BBEC432F38AA}" destId="{65DBA934-61C8-4D78-98C4-78993A363DB0}" srcOrd="0" destOrd="0" presId="urn:microsoft.com/office/officeart/2018/5/layout/IconLeafLabelList"/>
    <dgm:cxn modelId="{D81686D9-005A-41C1-92A2-2B9A5BA2C361}" srcId="{0BEF14F2-C2D6-401D-A3AD-085B96AA8A93}" destId="{045223B3-C599-49C2-A219-4D4EE23671E5}" srcOrd="2" destOrd="0" parTransId="{E7BE774E-E73B-47E4-8A71-41D5C20F1298}" sibTransId="{CA526DB6-79FD-4776-B310-A4FC523002C5}"/>
    <dgm:cxn modelId="{D569F5FE-80D1-4641-AD15-47700EE37D4D}" srcId="{0BEF14F2-C2D6-401D-A3AD-085B96AA8A93}" destId="{2B0711CF-93DB-41A2-8CDC-EC67D3C41524}" srcOrd="3" destOrd="0" parTransId="{8CDA8970-E707-4B0F-AEFD-336A5B61A564}" sibTransId="{A1D42D20-2404-4AD3-8720-F9992F25CD83}"/>
    <dgm:cxn modelId="{8EF36674-A02F-422E-AD04-44091AA4E48E}" type="presParOf" srcId="{FA88D21B-1AE6-470E-BFC5-6E77E6A8CF5E}" destId="{89749B17-6148-44DE-8828-F19046294405}" srcOrd="0" destOrd="0" presId="urn:microsoft.com/office/officeart/2018/5/layout/IconLeafLabelList"/>
    <dgm:cxn modelId="{93FC155C-F697-40EA-B84F-4E4BA3C419C1}" type="presParOf" srcId="{89749B17-6148-44DE-8828-F19046294405}" destId="{F8325D64-DB97-43AA-9856-24BF2DFCBE92}" srcOrd="0" destOrd="0" presId="urn:microsoft.com/office/officeart/2018/5/layout/IconLeafLabelList"/>
    <dgm:cxn modelId="{26FEA46B-3ADD-468A-99B2-ED8D4AAEEEE0}" type="presParOf" srcId="{89749B17-6148-44DE-8828-F19046294405}" destId="{2DE46705-FEB1-4450-B067-E2BA1B3ADF8B}" srcOrd="1" destOrd="0" presId="urn:microsoft.com/office/officeart/2018/5/layout/IconLeafLabelList"/>
    <dgm:cxn modelId="{7B65D9F8-86E8-4991-8D3B-C94922C90D8B}" type="presParOf" srcId="{89749B17-6148-44DE-8828-F19046294405}" destId="{52D9A6FF-E46C-4FB1-B9EE-9D7198D0496C}" srcOrd="2" destOrd="0" presId="urn:microsoft.com/office/officeart/2018/5/layout/IconLeafLabelList"/>
    <dgm:cxn modelId="{EDD8B93B-C28C-4B9E-B991-E7D04995C6CE}" type="presParOf" srcId="{89749B17-6148-44DE-8828-F19046294405}" destId="{65DBA934-61C8-4D78-98C4-78993A363DB0}" srcOrd="3" destOrd="0" presId="urn:microsoft.com/office/officeart/2018/5/layout/IconLeafLabelList"/>
    <dgm:cxn modelId="{38C0D40C-8879-4760-9D98-075206CD2A64}" type="presParOf" srcId="{FA88D21B-1AE6-470E-BFC5-6E77E6A8CF5E}" destId="{01917395-A353-48E5-9D5A-39AE5BA978D7}" srcOrd="1" destOrd="0" presId="urn:microsoft.com/office/officeart/2018/5/layout/IconLeafLabelList"/>
    <dgm:cxn modelId="{6741B77B-742E-4A95-8DE4-4578E22E149E}" type="presParOf" srcId="{FA88D21B-1AE6-470E-BFC5-6E77E6A8CF5E}" destId="{8FF0423D-44A0-43A6-B66E-0F90DBC92472}" srcOrd="2" destOrd="0" presId="urn:microsoft.com/office/officeart/2018/5/layout/IconLeafLabelList"/>
    <dgm:cxn modelId="{7BDACD4C-CA5D-45F8-A6B8-AB435538E9F1}" type="presParOf" srcId="{8FF0423D-44A0-43A6-B66E-0F90DBC92472}" destId="{8C116105-763A-44AD-A351-2917DE5E1D87}" srcOrd="0" destOrd="0" presId="urn:microsoft.com/office/officeart/2018/5/layout/IconLeafLabelList"/>
    <dgm:cxn modelId="{8386A499-95E4-4299-B95A-FDC785C97D78}" type="presParOf" srcId="{8FF0423D-44A0-43A6-B66E-0F90DBC92472}" destId="{AFBAD9EE-5F58-4A37-9FBF-017691DF6248}" srcOrd="1" destOrd="0" presId="urn:microsoft.com/office/officeart/2018/5/layout/IconLeafLabelList"/>
    <dgm:cxn modelId="{0559C30E-DD26-4504-A93E-6DDC45217BAE}" type="presParOf" srcId="{8FF0423D-44A0-43A6-B66E-0F90DBC92472}" destId="{86754EF3-644E-419A-A76C-0A480EB09D60}" srcOrd="2" destOrd="0" presId="urn:microsoft.com/office/officeart/2018/5/layout/IconLeafLabelList"/>
    <dgm:cxn modelId="{57820D8A-E8E0-46E3-B234-19BC071DED5A}" type="presParOf" srcId="{8FF0423D-44A0-43A6-B66E-0F90DBC92472}" destId="{308DA8A4-83B0-4EB1-A27C-5E591F1242A5}" srcOrd="3" destOrd="0" presId="urn:microsoft.com/office/officeart/2018/5/layout/IconLeafLabelList"/>
    <dgm:cxn modelId="{4CADC9E1-7D27-41B5-8160-C0A89A991FDC}" type="presParOf" srcId="{FA88D21B-1AE6-470E-BFC5-6E77E6A8CF5E}" destId="{F3357E6A-6947-4550-9A97-CEC9CBDD4845}" srcOrd="3" destOrd="0" presId="urn:microsoft.com/office/officeart/2018/5/layout/IconLeafLabelList"/>
    <dgm:cxn modelId="{D9305B6F-2B86-4E6D-9A6B-5E8E71F6AFCE}" type="presParOf" srcId="{FA88D21B-1AE6-470E-BFC5-6E77E6A8CF5E}" destId="{33F530B7-12E6-48BD-902E-486914B48784}" srcOrd="4" destOrd="0" presId="urn:microsoft.com/office/officeart/2018/5/layout/IconLeafLabelList"/>
    <dgm:cxn modelId="{F279F635-90BA-4873-AA83-700EF0741C93}" type="presParOf" srcId="{33F530B7-12E6-48BD-902E-486914B48784}" destId="{D4027817-C04A-4929-856C-6028C8FE6428}" srcOrd="0" destOrd="0" presId="urn:microsoft.com/office/officeart/2018/5/layout/IconLeafLabelList"/>
    <dgm:cxn modelId="{CFC8AE20-E7D9-479E-BBE9-A1F6B9285A57}" type="presParOf" srcId="{33F530B7-12E6-48BD-902E-486914B48784}" destId="{101FC7BE-2FD3-44BE-BFFF-A257F14F7A93}" srcOrd="1" destOrd="0" presId="urn:microsoft.com/office/officeart/2018/5/layout/IconLeafLabelList"/>
    <dgm:cxn modelId="{5BE6FF10-F90A-4054-9083-D20D6624E88E}" type="presParOf" srcId="{33F530B7-12E6-48BD-902E-486914B48784}" destId="{E11C1407-B5A6-4793-84D7-56B99EF7D5A9}" srcOrd="2" destOrd="0" presId="urn:microsoft.com/office/officeart/2018/5/layout/IconLeafLabelList"/>
    <dgm:cxn modelId="{E14D7554-7CB3-438D-B60D-92DD8B792598}" type="presParOf" srcId="{33F530B7-12E6-48BD-902E-486914B48784}" destId="{45048A14-9AEA-42E1-B4FD-FFE24A821AE0}" srcOrd="3" destOrd="0" presId="urn:microsoft.com/office/officeart/2018/5/layout/IconLeafLabelList"/>
    <dgm:cxn modelId="{C9CC0C86-DD06-4AAC-8EBB-8F1754A3A909}" type="presParOf" srcId="{FA88D21B-1AE6-470E-BFC5-6E77E6A8CF5E}" destId="{F01D58B4-D347-43CF-8622-CAED20C21440}" srcOrd="5" destOrd="0" presId="urn:microsoft.com/office/officeart/2018/5/layout/IconLeafLabelList"/>
    <dgm:cxn modelId="{1E24D9F0-EBAF-470D-80D1-F94A8650D704}" type="presParOf" srcId="{FA88D21B-1AE6-470E-BFC5-6E77E6A8CF5E}" destId="{80A554ED-4A55-4874-98FC-301CD4911E8A}" srcOrd="6" destOrd="0" presId="urn:microsoft.com/office/officeart/2018/5/layout/IconLeafLabelList"/>
    <dgm:cxn modelId="{9DEE40DE-1428-4341-BC2C-3CEDF20878FA}" type="presParOf" srcId="{80A554ED-4A55-4874-98FC-301CD4911E8A}" destId="{314FB47B-7A18-4012-ADA7-1BCBEA419B9A}" srcOrd="0" destOrd="0" presId="urn:microsoft.com/office/officeart/2018/5/layout/IconLeafLabelList"/>
    <dgm:cxn modelId="{6A8ABB65-51CA-4D58-B6EE-225EFB632956}" type="presParOf" srcId="{80A554ED-4A55-4874-98FC-301CD4911E8A}" destId="{D6CFDDC4-652F-4B43-847F-44FEF877A3C5}" srcOrd="1" destOrd="0" presId="urn:microsoft.com/office/officeart/2018/5/layout/IconLeafLabelList"/>
    <dgm:cxn modelId="{2EF80A76-69BB-4E1F-8B53-99CCE4B26BDC}" type="presParOf" srcId="{80A554ED-4A55-4874-98FC-301CD4911E8A}" destId="{FCF82247-2E31-4EB3-AB46-9179DE49FD5F}" srcOrd="2" destOrd="0" presId="urn:microsoft.com/office/officeart/2018/5/layout/IconLeafLabelList"/>
    <dgm:cxn modelId="{7CD2C21E-D482-4193-B9AB-BEB517AD7178}" type="presParOf" srcId="{80A554ED-4A55-4874-98FC-301CD4911E8A}" destId="{E6253CD6-929C-4A7A-BDB8-66A0CF07E98E}" srcOrd="3" destOrd="0" presId="urn:microsoft.com/office/officeart/2018/5/layout/IconLeafLabelList"/>
    <dgm:cxn modelId="{9F3F57B6-2BCC-4A8D-A6EB-D321DDB5B60B}" type="presParOf" srcId="{FA88D21B-1AE6-470E-BFC5-6E77E6A8CF5E}" destId="{C55271F7-1A19-410A-BDC3-BD48A10823E8}" srcOrd="7" destOrd="0" presId="urn:microsoft.com/office/officeart/2018/5/layout/IconLeafLabelList"/>
    <dgm:cxn modelId="{7C9AA8F1-2D95-46DB-B432-8219310EDD4A}" type="presParOf" srcId="{FA88D21B-1AE6-470E-BFC5-6E77E6A8CF5E}" destId="{777ED359-6667-4FC4-841D-35896B7EF0FB}" srcOrd="8" destOrd="0" presId="urn:microsoft.com/office/officeart/2018/5/layout/IconLeafLabelList"/>
    <dgm:cxn modelId="{C88B185C-BD3D-46DC-8DA2-2FB67466FA63}" type="presParOf" srcId="{777ED359-6667-4FC4-841D-35896B7EF0FB}" destId="{53E53F67-5172-4E16-9E61-9B12B23BEC43}" srcOrd="0" destOrd="0" presId="urn:microsoft.com/office/officeart/2018/5/layout/IconLeafLabelList"/>
    <dgm:cxn modelId="{B10D86CA-C011-4EA2-9104-46361843C1EB}" type="presParOf" srcId="{777ED359-6667-4FC4-841D-35896B7EF0FB}" destId="{117924AE-B1BF-425A-91B7-5A195C38BB16}" srcOrd="1" destOrd="0" presId="urn:microsoft.com/office/officeart/2018/5/layout/IconLeafLabelList"/>
    <dgm:cxn modelId="{6D67F2F0-2FE5-4D65-B4EF-7521358E56A8}" type="presParOf" srcId="{777ED359-6667-4FC4-841D-35896B7EF0FB}" destId="{3598D054-F03F-4BCA-929F-D4D57E63500E}" srcOrd="2" destOrd="0" presId="urn:microsoft.com/office/officeart/2018/5/layout/IconLeafLabelList"/>
    <dgm:cxn modelId="{7F46EB3C-ED94-4176-B280-B79DA7D62156}" type="presParOf" srcId="{777ED359-6667-4FC4-841D-35896B7EF0FB}" destId="{881996DE-EB1D-44FC-95B6-948A182C167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EF5EE9-2008-4AC9-A0AB-D1471A0387B1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FC57C84-C652-4F70-91F7-958233164F41}">
      <dgm:prSet/>
      <dgm:spPr/>
      <dgm:t>
        <a:bodyPr/>
        <a:lstStyle/>
        <a:p>
          <a:r>
            <a:rPr lang="fr-FR" b="1"/>
            <a:t>Thématique :</a:t>
          </a:r>
          <a:endParaRPr lang="en-US"/>
        </a:p>
      </dgm:t>
    </dgm:pt>
    <dgm:pt modelId="{A9FB5C76-2C3E-4C50-8066-05DEA4B87066}" type="parTrans" cxnId="{848B6C73-A35C-4B17-9D9B-9E5E66A9B173}">
      <dgm:prSet/>
      <dgm:spPr/>
      <dgm:t>
        <a:bodyPr/>
        <a:lstStyle/>
        <a:p>
          <a:endParaRPr lang="en-US"/>
        </a:p>
      </dgm:t>
    </dgm:pt>
    <dgm:pt modelId="{086FC937-0F11-4C7F-B306-607F078271D2}" type="sibTrans" cxnId="{848B6C73-A35C-4B17-9D9B-9E5E66A9B173}">
      <dgm:prSet/>
      <dgm:spPr/>
      <dgm:t>
        <a:bodyPr/>
        <a:lstStyle/>
        <a:p>
          <a:endParaRPr lang="en-US"/>
        </a:p>
      </dgm:t>
    </dgm:pt>
    <dgm:pt modelId="{BB66F636-E436-4A43-A2BB-220988053E5A}">
      <dgm:prSet/>
      <dgm:spPr/>
      <dgm:t>
        <a:bodyPr/>
        <a:lstStyle/>
        <a:p>
          <a:r>
            <a:rPr lang="fr-FR" dirty="0"/>
            <a:t>En tant que Data </a:t>
          </a:r>
          <a:r>
            <a:rPr lang="fr-FR" dirty="0" err="1"/>
            <a:t>Scientist</a:t>
          </a:r>
          <a:r>
            <a:rPr lang="fr-FR" dirty="0"/>
            <a:t>, faire une analyse exploratoire des données sur l’éducation de la banque mondiale pour proposer à la start-up de la </a:t>
          </a:r>
          <a:r>
            <a:rPr lang="fr-FR" dirty="0" err="1"/>
            <a:t>EdTech</a:t>
          </a:r>
          <a:r>
            <a:rPr lang="fr-FR" dirty="0"/>
            <a:t>  </a:t>
          </a:r>
          <a:r>
            <a:rPr lang="fr-FR" dirty="0" err="1"/>
            <a:t>Academy</a:t>
          </a:r>
          <a:r>
            <a:rPr lang="fr-FR" dirty="0"/>
            <a:t> les potentiels clients pour son projet d’expansion à l’international pour un public de niveau lycée et université en se basant sur plusieurs indicateurs.</a:t>
          </a:r>
          <a:endParaRPr lang="en-US" dirty="0"/>
        </a:p>
      </dgm:t>
    </dgm:pt>
    <dgm:pt modelId="{7770339D-A46D-4C14-842A-B3886A9AE267}" type="parTrans" cxnId="{7DF1E811-11B2-44C9-9090-105C5EC24161}">
      <dgm:prSet/>
      <dgm:spPr/>
      <dgm:t>
        <a:bodyPr/>
        <a:lstStyle/>
        <a:p>
          <a:endParaRPr lang="en-US"/>
        </a:p>
      </dgm:t>
    </dgm:pt>
    <dgm:pt modelId="{9CBA0C10-FE30-4EEB-9234-9038DE4A094B}" type="sibTrans" cxnId="{7DF1E811-11B2-44C9-9090-105C5EC24161}">
      <dgm:prSet/>
      <dgm:spPr/>
      <dgm:t>
        <a:bodyPr/>
        <a:lstStyle/>
        <a:p>
          <a:endParaRPr lang="en-US"/>
        </a:p>
      </dgm:t>
    </dgm:pt>
    <dgm:pt modelId="{F35D50DE-BFCF-4400-A333-63A37B4F30BF}">
      <dgm:prSet/>
      <dgm:spPr/>
      <dgm:t>
        <a:bodyPr/>
        <a:lstStyle/>
        <a:p>
          <a:r>
            <a:rPr lang="fr-FR" b="1"/>
            <a:t>Objectifs :</a:t>
          </a:r>
          <a:endParaRPr lang="en-US"/>
        </a:p>
      </dgm:t>
    </dgm:pt>
    <dgm:pt modelId="{93A63D42-C585-440C-B356-D0DCD10F689F}" type="parTrans" cxnId="{5C15F4FD-1B92-48E9-A435-656A2B00FC76}">
      <dgm:prSet/>
      <dgm:spPr/>
      <dgm:t>
        <a:bodyPr/>
        <a:lstStyle/>
        <a:p>
          <a:endParaRPr lang="en-US"/>
        </a:p>
      </dgm:t>
    </dgm:pt>
    <dgm:pt modelId="{F16C479B-B8DF-4614-BB3C-9DF7D519ACC9}" type="sibTrans" cxnId="{5C15F4FD-1B92-48E9-A435-656A2B00FC76}">
      <dgm:prSet/>
      <dgm:spPr/>
      <dgm:t>
        <a:bodyPr/>
        <a:lstStyle/>
        <a:p>
          <a:endParaRPr lang="en-US"/>
        </a:p>
      </dgm:t>
    </dgm:pt>
    <dgm:pt modelId="{09851C94-B75B-4480-A527-9FDE1FC2CB5F}">
      <dgm:prSet/>
      <dgm:spPr/>
      <dgm:t>
        <a:bodyPr/>
        <a:lstStyle/>
        <a:p>
          <a:r>
            <a:rPr lang="fr-FR" dirty="0"/>
            <a:t>Chercher les pays avec un fort potentiel de clients pour les services proposés par </a:t>
          </a:r>
          <a:r>
            <a:rPr lang="fr-FR" dirty="0" err="1"/>
            <a:t>Academy</a:t>
          </a:r>
          <a:r>
            <a:rPr lang="fr-FR" dirty="0"/>
            <a:t>. ET pour chacun de ces pays, donner l’évolution de ce potentiel de clients,</a:t>
          </a:r>
          <a:endParaRPr lang="en-US" dirty="0"/>
        </a:p>
      </dgm:t>
    </dgm:pt>
    <dgm:pt modelId="{5BEFC32B-4C1F-48AB-BFCB-29F9456DEF08}" type="parTrans" cxnId="{F920C501-DA32-4C85-8E9D-3267F5523461}">
      <dgm:prSet/>
      <dgm:spPr/>
      <dgm:t>
        <a:bodyPr/>
        <a:lstStyle/>
        <a:p>
          <a:endParaRPr lang="en-US"/>
        </a:p>
      </dgm:t>
    </dgm:pt>
    <dgm:pt modelId="{46EDECA8-827B-46BB-A6E7-1C1A23EA97A0}" type="sibTrans" cxnId="{F920C501-DA32-4C85-8E9D-3267F5523461}">
      <dgm:prSet/>
      <dgm:spPr/>
      <dgm:t>
        <a:bodyPr/>
        <a:lstStyle/>
        <a:p>
          <a:endParaRPr lang="en-US"/>
        </a:p>
      </dgm:t>
    </dgm:pt>
    <dgm:pt modelId="{F35C3A06-DBC5-4AF8-8D71-36DE4DD78093}">
      <dgm:prSet/>
      <dgm:spPr/>
      <dgm:t>
        <a:bodyPr/>
        <a:lstStyle/>
        <a:p>
          <a:r>
            <a:rPr lang="fr-FR" b="0" i="0"/>
            <a:t>Dans quels pays l'entreprise doit-elle opérer en priorité ?</a:t>
          </a:r>
          <a:endParaRPr lang="en-US"/>
        </a:p>
      </dgm:t>
    </dgm:pt>
    <dgm:pt modelId="{B74FFC7A-3851-4046-896C-279CE6766682}" type="parTrans" cxnId="{5B370D24-90FF-4DD8-8C96-1D9F92CFDBE1}">
      <dgm:prSet/>
      <dgm:spPr/>
      <dgm:t>
        <a:bodyPr/>
        <a:lstStyle/>
        <a:p>
          <a:endParaRPr lang="en-US"/>
        </a:p>
      </dgm:t>
    </dgm:pt>
    <dgm:pt modelId="{A284B58F-6EB1-48A6-B9D1-B33D8A02EBD8}" type="sibTrans" cxnId="{5B370D24-90FF-4DD8-8C96-1D9F92CFDBE1}">
      <dgm:prSet/>
      <dgm:spPr/>
      <dgm:t>
        <a:bodyPr/>
        <a:lstStyle/>
        <a:p>
          <a:endParaRPr lang="en-US"/>
        </a:p>
      </dgm:t>
    </dgm:pt>
    <dgm:pt modelId="{AFBD0875-B197-4D94-828C-0A215ADA3E7E}" type="pres">
      <dgm:prSet presAssocID="{8EEF5EE9-2008-4AC9-A0AB-D1471A0387B1}" presName="linear" presStyleCnt="0">
        <dgm:presLayoutVars>
          <dgm:dir/>
          <dgm:animLvl val="lvl"/>
          <dgm:resizeHandles val="exact"/>
        </dgm:presLayoutVars>
      </dgm:prSet>
      <dgm:spPr/>
    </dgm:pt>
    <dgm:pt modelId="{B66BC250-101E-4A98-813A-1F9D6FDF06A6}" type="pres">
      <dgm:prSet presAssocID="{7FC57C84-C652-4F70-91F7-958233164F41}" presName="parentLin" presStyleCnt="0"/>
      <dgm:spPr/>
    </dgm:pt>
    <dgm:pt modelId="{B7352C61-9539-47B7-AF6A-79A67EDF5000}" type="pres">
      <dgm:prSet presAssocID="{7FC57C84-C652-4F70-91F7-958233164F41}" presName="parentLeftMargin" presStyleLbl="node1" presStyleIdx="0" presStyleCnt="2"/>
      <dgm:spPr/>
    </dgm:pt>
    <dgm:pt modelId="{708F247E-A853-42F4-A8B8-BB5A1DAD9695}" type="pres">
      <dgm:prSet presAssocID="{7FC57C84-C652-4F70-91F7-958233164F4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D957BB0-C154-4603-B619-E81641C483B1}" type="pres">
      <dgm:prSet presAssocID="{7FC57C84-C652-4F70-91F7-958233164F41}" presName="negativeSpace" presStyleCnt="0"/>
      <dgm:spPr/>
    </dgm:pt>
    <dgm:pt modelId="{1892C640-4CE7-42A6-BD46-63D7291C6E6A}" type="pres">
      <dgm:prSet presAssocID="{7FC57C84-C652-4F70-91F7-958233164F41}" presName="childText" presStyleLbl="conFgAcc1" presStyleIdx="0" presStyleCnt="2" custScaleY="113839">
        <dgm:presLayoutVars>
          <dgm:bulletEnabled val="1"/>
        </dgm:presLayoutVars>
      </dgm:prSet>
      <dgm:spPr/>
    </dgm:pt>
    <dgm:pt modelId="{D46DC8A5-2F44-4934-A57A-349BD3FD75F5}" type="pres">
      <dgm:prSet presAssocID="{086FC937-0F11-4C7F-B306-607F078271D2}" presName="spaceBetweenRectangles" presStyleCnt="0"/>
      <dgm:spPr/>
    </dgm:pt>
    <dgm:pt modelId="{D8FDF1F1-77AE-4C07-BF95-251FBACC9CD5}" type="pres">
      <dgm:prSet presAssocID="{F35D50DE-BFCF-4400-A333-63A37B4F30BF}" presName="parentLin" presStyleCnt="0"/>
      <dgm:spPr/>
    </dgm:pt>
    <dgm:pt modelId="{CA2CAF3B-55BF-4E05-9DE9-DF7450565C1C}" type="pres">
      <dgm:prSet presAssocID="{F35D50DE-BFCF-4400-A333-63A37B4F30BF}" presName="parentLeftMargin" presStyleLbl="node1" presStyleIdx="0" presStyleCnt="2"/>
      <dgm:spPr/>
    </dgm:pt>
    <dgm:pt modelId="{BAC584A2-CEF0-4ECA-BB3C-CAD35D5A5AEA}" type="pres">
      <dgm:prSet presAssocID="{F35D50DE-BFCF-4400-A333-63A37B4F30B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2DE326B-F38C-456A-86E6-78C02D2962D9}" type="pres">
      <dgm:prSet presAssocID="{F35D50DE-BFCF-4400-A333-63A37B4F30BF}" presName="negativeSpace" presStyleCnt="0"/>
      <dgm:spPr/>
    </dgm:pt>
    <dgm:pt modelId="{9F97158E-9D21-4613-8B67-9F64AD0B368C}" type="pres">
      <dgm:prSet presAssocID="{F35D50DE-BFCF-4400-A333-63A37B4F30BF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F920C501-DA32-4C85-8E9D-3267F5523461}" srcId="{F35D50DE-BFCF-4400-A333-63A37B4F30BF}" destId="{09851C94-B75B-4480-A527-9FDE1FC2CB5F}" srcOrd="0" destOrd="0" parTransId="{5BEFC32B-4C1F-48AB-BFCB-29F9456DEF08}" sibTransId="{46EDECA8-827B-46BB-A6E7-1C1A23EA97A0}"/>
    <dgm:cxn modelId="{F7F1460F-4091-4BE0-8C60-959B021249EA}" type="presOf" srcId="{F35D50DE-BFCF-4400-A333-63A37B4F30BF}" destId="{CA2CAF3B-55BF-4E05-9DE9-DF7450565C1C}" srcOrd="0" destOrd="0" presId="urn:microsoft.com/office/officeart/2005/8/layout/list1"/>
    <dgm:cxn modelId="{7DF1E811-11B2-44C9-9090-105C5EC24161}" srcId="{7FC57C84-C652-4F70-91F7-958233164F41}" destId="{BB66F636-E436-4A43-A2BB-220988053E5A}" srcOrd="0" destOrd="0" parTransId="{7770339D-A46D-4C14-842A-B3886A9AE267}" sibTransId="{9CBA0C10-FE30-4EEB-9234-9038DE4A094B}"/>
    <dgm:cxn modelId="{5B370D24-90FF-4DD8-8C96-1D9F92CFDBE1}" srcId="{F35D50DE-BFCF-4400-A333-63A37B4F30BF}" destId="{F35C3A06-DBC5-4AF8-8D71-36DE4DD78093}" srcOrd="1" destOrd="0" parTransId="{B74FFC7A-3851-4046-896C-279CE6766682}" sibTransId="{A284B58F-6EB1-48A6-B9D1-B33D8A02EBD8}"/>
    <dgm:cxn modelId="{63216641-5AB5-4F14-88B1-31559914713F}" type="presOf" srcId="{F35D50DE-BFCF-4400-A333-63A37B4F30BF}" destId="{BAC584A2-CEF0-4ECA-BB3C-CAD35D5A5AEA}" srcOrd="1" destOrd="0" presId="urn:microsoft.com/office/officeart/2005/8/layout/list1"/>
    <dgm:cxn modelId="{848B6C73-A35C-4B17-9D9B-9E5E66A9B173}" srcId="{8EEF5EE9-2008-4AC9-A0AB-D1471A0387B1}" destId="{7FC57C84-C652-4F70-91F7-958233164F41}" srcOrd="0" destOrd="0" parTransId="{A9FB5C76-2C3E-4C50-8066-05DEA4B87066}" sibTransId="{086FC937-0F11-4C7F-B306-607F078271D2}"/>
    <dgm:cxn modelId="{3D15B473-D877-4365-8EBB-0AE55F2BB56C}" type="presOf" srcId="{7FC57C84-C652-4F70-91F7-958233164F41}" destId="{708F247E-A853-42F4-A8B8-BB5A1DAD9695}" srcOrd="1" destOrd="0" presId="urn:microsoft.com/office/officeart/2005/8/layout/list1"/>
    <dgm:cxn modelId="{69538281-E3B6-4455-9686-F468CEB1BACE}" type="presOf" srcId="{F35C3A06-DBC5-4AF8-8D71-36DE4DD78093}" destId="{9F97158E-9D21-4613-8B67-9F64AD0B368C}" srcOrd="0" destOrd="1" presId="urn:microsoft.com/office/officeart/2005/8/layout/list1"/>
    <dgm:cxn modelId="{6C841484-5FDC-44AE-B81F-312E25E4A08C}" type="presOf" srcId="{09851C94-B75B-4480-A527-9FDE1FC2CB5F}" destId="{9F97158E-9D21-4613-8B67-9F64AD0B368C}" srcOrd="0" destOrd="0" presId="urn:microsoft.com/office/officeart/2005/8/layout/list1"/>
    <dgm:cxn modelId="{96C9BB98-77A4-4A4D-8981-241240A0929F}" type="presOf" srcId="{7FC57C84-C652-4F70-91F7-958233164F41}" destId="{B7352C61-9539-47B7-AF6A-79A67EDF5000}" srcOrd="0" destOrd="0" presId="urn:microsoft.com/office/officeart/2005/8/layout/list1"/>
    <dgm:cxn modelId="{B934A3E5-6A4A-4DF5-9512-C49DA5A89E34}" type="presOf" srcId="{BB66F636-E436-4A43-A2BB-220988053E5A}" destId="{1892C640-4CE7-42A6-BD46-63D7291C6E6A}" srcOrd="0" destOrd="0" presId="urn:microsoft.com/office/officeart/2005/8/layout/list1"/>
    <dgm:cxn modelId="{815C10E7-6A46-49DA-8281-8FDB2CC168DC}" type="presOf" srcId="{8EEF5EE9-2008-4AC9-A0AB-D1471A0387B1}" destId="{AFBD0875-B197-4D94-828C-0A215ADA3E7E}" srcOrd="0" destOrd="0" presId="urn:microsoft.com/office/officeart/2005/8/layout/list1"/>
    <dgm:cxn modelId="{5C15F4FD-1B92-48E9-A435-656A2B00FC76}" srcId="{8EEF5EE9-2008-4AC9-A0AB-D1471A0387B1}" destId="{F35D50DE-BFCF-4400-A333-63A37B4F30BF}" srcOrd="1" destOrd="0" parTransId="{93A63D42-C585-440C-B356-D0DCD10F689F}" sibTransId="{F16C479B-B8DF-4614-BB3C-9DF7D519ACC9}"/>
    <dgm:cxn modelId="{68FFC8E1-441F-4E79-A11A-EBB6027C5C21}" type="presParOf" srcId="{AFBD0875-B197-4D94-828C-0A215ADA3E7E}" destId="{B66BC250-101E-4A98-813A-1F9D6FDF06A6}" srcOrd="0" destOrd="0" presId="urn:microsoft.com/office/officeart/2005/8/layout/list1"/>
    <dgm:cxn modelId="{9A8F7304-7232-4978-A362-DB83E1CF2AD3}" type="presParOf" srcId="{B66BC250-101E-4A98-813A-1F9D6FDF06A6}" destId="{B7352C61-9539-47B7-AF6A-79A67EDF5000}" srcOrd="0" destOrd="0" presId="urn:microsoft.com/office/officeart/2005/8/layout/list1"/>
    <dgm:cxn modelId="{9A461D7D-4146-4415-821D-9E04F859A874}" type="presParOf" srcId="{B66BC250-101E-4A98-813A-1F9D6FDF06A6}" destId="{708F247E-A853-42F4-A8B8-BB5A1DAD9695}" srcOrd="1" destOrd="0" presId="urn:microsoft.com/office/officeart/2005/8/layout/list1"/>
    <dgm:cxn modelId="{64912DDC-BBDC-484B-8BCA-E5446B152C6C}" type="presParOf" srcId="{AFBD0875-B197-4D94-828C-0A215ADA3E7E}" destId="{DD957BB0-C154-4603-B619-E81641C483B1}" srcOrd="1" destOrd="0" presId="urn:microsoft.com/office/officeart/2005/8/layout/list1"/>
    <dgm:cxn modelId="{52E8B195-2D07-4374-9291-60819BAB6513}" type="presParOf" srcId="{AFBD0875-B197-4D94-828C-0A215ADA3E7E}" destId="{1892C640-4CE7-42A6-BD46-63D7291C6E6A}" srcOrd="2" destOrd="0" presId="urn:microsoft.com/office/officeart/2005/8/layout/list1"/>
    <dgm:cxn modelId="{7971C94D-B034-4203-BAF2-284875DF65F8}" type="presParOf" srcId="{AFBD0875-B197-4D94-828C-0A215ADA3E7E}" destId="{D46DC8A5-2F44-4934-A57A-349BD3FD75F5}" srcOrd="3" destOrd="0" presId="urn:microsoft.com/office/officeart/2005/8/layout/list1"/>
    <dgm:cxn modelId="{A7EC4C4B-7DE2-46E7-9DF6-204E6170507F}" type="presParOf" srcId="{AFBD0875-B197-4D94-828C-0A215ADA3E7E}" destId="{D8FDF1F1-77AE-4C07-BF95-251FBACC9CD5}" srcOrd="4" destOrd="0" presId="urn:microsoft.com/office/officeart/2005/8/layout/list1"/>
    <dgm:cxn modelId="{F5136E09-C9D5-428C-BB1C-89A28D48FBA6}" type="presParOf" srcId="{D8FDF1F1-77AE-4C07-BF95-251FBACC9CD5}" destId="{CA2CAF3B-55BF-4E05-9DE9-DF7450565C1C}" srcOrd="0" destOrd="0" presId="urn:microsoft.com/office/officeart/2005/8/layout/list1"/>
    <dgm:cxn modelId="{F7C1006E-F9AE-4E53-9BE0-02E59CE4E851}" type="presParOf" srcId="{D8FDF1F1-77AE-4C07-BF95-251FBACC9CD5}" destId="{BAC584A2-CEF0-4ECA-BB3C-CAD35D5A5AEA}" srcOrd="1" destOrd="0" presId="urn:microsoft.com/office/officeart/2005/8/layout/list1"/>
    <dgm:cxn modelId="{314338E8-9230-4FE8-81D5-C5AE23C7780D}" type="presParOf" srcId="{AFBD0875-B197-4D94-828C-0A215ADA3E7E}" destId="{F2DE326B-F38C-456A-86E6-78C02D2962D9}" srcOrd="5" destOrd="0" presId="urn:microsoft.com/office/officeart/2005/8/layout/list1"/>
    <dgm:cxn modelId="{8BCF2EBC-0FDF-49C6-9CCF-16AEDB3DBE4C}" type="presParOf" srcId="{AFBD0875-B197-4D94-828C-0A215ADA3E7E}" destId="{9F97158E-9D21-4613-8B67-9F64AD0B368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325D64-DB97-43AA-9856-24BF2DFCBE92}">
      <dsp:nvSpPr>
        <dsp:cNvPr id="0" name=""/>
        <dsp:cNvSpPr/>
      </dsp:nvSpPr>
      <dsp:spPr>
        <a:xfrm>
          <a:off x="402600" y="464637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E46705-FEB1-4450-B067-E2BA1B3ADF8B}">
      <dsp:nvSpPr>
        <dsp:cNvPr id="0" name=""/>
        <dsp:cNvSpPr/>
      </dsp:nvSpPr>
      <dsp:spPr>
        <a:xfrm>
          <a:off x="636600" y="698637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DBA934-61C8-4D78-98C4-78993A363DB0}">
      <dsp:nvSpPr>
        <dsp:cNvPr id="0" name=""/>
        <dsp:cNvSpPr/>
      </dsp:nvSpPr>
      <dsp:spPr>
        <a:xfrm>
          <a:off x="51600" y="190463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800" kern="1200"/>
            <a:t>1- Introduction </a:t>
          </a:r>
          <a:endParaRPr lang="en-US" sz="1800" kern="1200"/>
        </a:p>
      </dsp:txBody>
      <dsp:txXfrm>
        <a:off x="51600" y="1904637"/>
        <a:ext cx="1800000" cy="720000"/>
      </dsp:txXfrm>
    </dsp:sp>
    <dsp:sp modelId="{8C116105-763A-44AD-A351-2917DE5E1D87}">
      <dsp:nvSpPr>
        <dsp:cNvPr id="0" name=""/>
        <dsp:cNvSpPr/>
      </dsp:nvSpPr>
      <dsp:spPr>
        <a:xfrm>
          <a:off x="2517600" y="464637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BAD9EE-5F58-4A37-9FBF-017691DF6248}">
      <dsp:nvSpPr>
        <dsp:cNvPr id="0" name=""/>
        <dsp:cNvSpPr/>
      </dsp:nvSpPr>
      <dsp:spPr>
        <a:xfrm>
          <a:off x="2751600" y="698637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8DA8A4-83B0-4EB1-A27C-5E591F1242A5}">
      <dsp:nvSpPr>
        <dsp:cNvPr id="0" name=""/>
        <dsp:cNvSpPr/>
      </dsp:nvSpPr>
      <dsp:spPr>
        <a:xfrm>
          <a:off x="2166600" y="190463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800" kern="1200"/>
            <a:t>2- Découverte des données </a:t>
          </a:r>
          <a:endParaRPr lang="en-US" sz="1800" kern="1200"/>
        </a:p>
      </dsp:txBody>
      <dsp:txXfrm>
        <a:off x="2166600" y="1904637"/>
        <a:ext cx="1800000" cy="720000"/>
      </dsp:txXfrm>
    </dsp:sp>
    <dsp:sp modelId="{D4027817-C04A-4929-856C-6028C8FE6428}">
      <dsp:nvSpPr>
        <dsp:cNvPr id="0" name=""/>
        <dsp:cNvSpPr/>
      </dsp:nvSpPr>
      <dsp:spPr>
        <a:xfrm>
          <a:off x="4632600" y="464637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1FC7BE-2FD3-44BE-BFFF-A257F14F7A93}">
      <dsp:nvSpPr>
        <dsp:cNvPr id="0" name=""/>
        <dsp:cNvSpPr/>
      </dsp:nvSpPr>
      <dsp:spPr>
        <a:xfrm>
          <a:off x="4866600" y="698637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048A14-9AEA-42E1-B4FD-FFE24A821AE0}">
      <dsp:nvSpPr>
        <dsp:cNvPr id="0" name=""/>
        <dsp:cNvSpPr/>
      </dsp:nvSpPr>
      <dsp:spPr>
        <a:xfrm>
          <a:off x="4281600" y="190463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800" kern="1200"/>
            <a:t>3- Exploration des données</a:t>
          </a:r>
          <a:endParaRPr lang="en-US" sz="1800" kern="1200"/>
        </a:p>
      </dsp:txBody>
      <dsp:txXfrm>
        <a:off x="4281600" y="1904637"/>
        <a:ext cx="1800000" cy="720000"/>
      </dsp:txXfrm>
    </dsp:sp>
    <dsp:sp modelId="{314FB47B-7A18-4012-ADA7-1BCBEA419B9A}">
      <dsp:nvSpPr>
        <dsp:cNvPr id="0" name=""/>
        <dsp:cNvSpPr/>
      </dsp:nvSpPr>
      <dsp:spPr>
        <a:xfrm>
          <a:off x="6747600" y="464637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CFDDC4-652F-4B43-847F-44FEF877A3C5}">
      <dsp:nvSpPr>
        <dsp:cNvPr id="0" name=""/>
        <dsp:cNvSpPr/>
      </dsp:nvSpPr>
      <dsp:spPr>
        <a:xfrm>
          <a:off x="6981600" y="698637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253CD6-929C-4A7A-BDB8-66A0CF07E98E}">
      <dsp:nvSpPr>
        <dsp:cNvPr id="0" name=""/>
        <dsp:cNvSpPr/>
      </dsp:nvSpPr>
      <dsp:spPr>
        <a:xfrm>
          <a:off x="6396600" y="190463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800" kern="1200"/>
            <a:t>4- Filtrage et analyse</a:t>
          </a:r>
          <a:endParaRPr lang="en-US" sz="1800" kern="1200"/>
        </a:p>
      </dsp:txBody>
      <dsp:txXfrm>
        <a:off x="6396600" y="1904637"/>
        <a:ext cx="1800000" cy="720000"/>
      </dsp:txXfrm>
    </dsp:sp>
    <dsp:sp modelId="{53E53F67-5172-4E16-9E61-9B12B23BEC43}">
      <dsp:nvSpPr>
        <dsp:cNvPr id="0" name=""/>
        <dsp:cNvSpPr/>
      </dsp:nvSpPr>
      <dsp:spPr>
        <a:xfrm>
          <a:off x="8862600" y="464637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7924AE-B1BF-425A-91B7-5A195C38BB16}">
      <dsp:nvSpPr>
        <dsp:cNvPr id="0" name=""/>
        <dsp:cNvSpPr/>
      </dsp:nvSpPr>
      <dsp:spPr>
        <a:xfrm>
          <a:off x="9096600" y="698637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996DE-EB1D-44FC-95B6-948A182C1676}">
      <dsp:nvSpPr>
        <dsp:cNvPr id="0" name=""/>
        <dsp:cNvSpPr/>
      </dsp:nvSpPr>
      <dsp:spPr>
        <a:xfrm>
          <a:off x="8511600" y="190463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800" kern="1200"/>
            <a:t>5- Conclusion</a:t>
          </a:r>
          <a:endParaRPr lang="en-US" sz="1800" kern="1200"/>
        </a:p>
      </dsp:txBody>
      <dsp:txXfrm>
        <a:off x="8511600" y="1904637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2C640-4CE7-42A6-BD46-63D7291C6E6A}">
      <dsp:nvSpPr>
        <dsp:cNvPr id="0" name=""/>
        <dsp:cNvSpPr/>
      </dsp:nvSpPr>
      <dsp:spPr>
        <a:xfrm>
          <a:off x="0" y="374613"/>
          <a:ext cx="5095075" cy="229499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5435" tIns="333248" rIns="395435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/>
            <a:t>En tant que Data </a:t>
          </a:r>
          <a:r>
            <a:rPr lang="fr-FR" sz="1600" kern="1200" dirty="0" err="1"/>
            <a:t>Scientist</a:t>
          </a:r>
          <a:r>
            <a:rPr lang="fr-FR" sz="1600" kern="1200" dirty="0"/>
            <a:t>, faire une analyse exploratoire des données sur l’éducation de la banque mondiale pour proposer à la start-up de la </a:t>
          </a:r>
          <a:r>
            <a:rPr lang="fr-FR" sz="1600" kern="1200" dirty="0" err="1"/>
            <a:t>EdTech</a:t>
          </a:r>
          <a:r>
            <a:rPr lang="fr-FR" sz="1600" kern="1200" dirty="0"/>
            <a:t>  </a:t>
          </a:r>
          <a:r>
            <a:rPr lang="fr-FR" sz="1600" kern="1200" dirty="0" err="1"/>
            <a:t>Academy</a:t>
          </a:r>
          <a:r>
            <a:rPr lang="fr-FR" sz="1600" kern="1200" dirty="0"/>
            <a:t> les potentiels clients pour son projet d’expansion à l’international pour un public de niveau lycée et université en se basant sur plusieurs indicateurs.</a:t>
          </a:r>
          <a:endParaRPr lang="en-US" sz="1600" kern="1200" dirty="0"/>
        </a:p>
      </dsp:txBody>
      <dsp:txXfrm>
        <a:off x="0" y="374613"/>
        <a:ext cx="5095075" cy="2294994"/>
      </dsp:txXfrm>
    </dsp:sp>
    <dsp:sp modelId="{708F247E-A853-42F4-A8B8-BB5A1DAD9695}">
      <dsp:nvSpPr>
        <dsp:cNvPr id="0" name=""/>
        <dsp:cNvSpPr/>
      </dsp:nvSpPr>
      <dsp:spPr>
        <a:xfrm>
          <a:off x="254753" y="138453"/>
          <a:ext cx="3566553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4807" tIns="0" rIns="13480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/>
            <a:t>Thématique :</a:t>
          </a:r>
          <a:endParaRPr lang="en-US" sz="1600" kern="1200"/>
        </a:p>
      </dsp:txBody>
      <dsp:txXfrm>
        <a:off x="277810" y="161510"/>
        <a:ext cx="3520439" cy="426206"/>
      </dsp:txXfrm>
    </dsp:sp>
    <dsp:sp modelId="{9F97158E-9D21-4613-8B67-9F64AD0B368C}">
      <dsp:nvSpPr>
        <dsp:cNvPr id="0" name=""/>
        <dsp:cNvSpPr/>
      </dsp:nvSpPr>
      <dsp:spPr>
        <a:xfrm>
          <a:off x="0" y="2992167"/>
          <a:ext cx="5095075" cy="181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5435" tIns="333248" rIns="395435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/>
            <a:t>Chercher les pays avec un fort potentiel de clients pour les services proposés par </a:t>
          </a:r>
          <a:r>
            <a:rPr lang="fr-FR" sz="1600" kern="1200" dirty="0" err="1"/>
            <a:t>Academy</a:t>
          </a:r>
          <a:r>
            <a:rPr lang="fr-FR" sz="1600" kern="1200" dirty="0"/>
            <a:t>. ET pour chacun de ces pays, donner l’évolution de ce potentiel de clients,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b="0" i="0" kern="1200"/>
            <a:t>Dans quels pays l'entreprise doit-elle opérer en priorité ?</a:t>
          </a:r>
          <a:endParaRPr lang="en-US" sz="1600" kern="1200"/>
        </a:p>
      </dsp:txBody>
      <dsp:txXfrm>
        <a:off x="0" y="2992167"/>
        <a:ext cx="5095075" cy="1814400"/>
      </dsp:txXfrm>
    </dsp:sp>
    <dsp:sp modelId="{BAC584A2-CEF0-4ECA-BB3C-CAD35D5A5AEA}">
      <dsp:nvSpPr>
        <dsp:cNvPr id="0" name=""/>
        <dsp:cNvSpPr/>
      </dsp:nvSpPr>
      <dsp:spPr>
        <a:xfrm>
          <a:off x="254753" y="2756007"/>
          <a:ext cx="3566553" cy="4723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4807" tIns="0" rIns="13480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/>
            <a:t>Objectifs :</a:t>
          </a:r>
          <a:endParaRPr lang="en-US" sz="1600" kern="1200"/>
        </a:p>
      </dsp:txBody>
      <dsp:txXfrm>
        <a:off x="277810" y="2779064"/>
        <a:ext cx="3520439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70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90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308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01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408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775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51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99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040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730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840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14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0D4E46AA-1EC0-4433-9956-E798E94A6FB7}" type="datetimeFigureOut">
              <a:rPr lang="en-US" smtClean="0"/>
              <a:pPr/>
              <a:t>1/18/2022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18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éo 3" descr="Une image contenant texte, moniteur, écran, télévision&#10;&#10;Description générée automatiquement">
            <a:extLst>
              <a:ext uri="{FF2B5EF4-FFF2-40B4-BE49-F238E27FC236}">
                <a16:creationId xmlns:a16="http://schemas.microsoft.com/office/drawing/2014/main" id="{0C854DA6-D118-43A6-B9B5-18A44A64ED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83"/>
          <a:stretch/>
        </p:blipFill>
        <p:spPr>
          <a:xfrm>
            <a:off x="20" y="10"/>
            <a:ext cx="12191980" cy="685798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8390362-5868-4DF6-BD74-91C72884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035382" y="-1298619"/>
            <a:ext cx="4121238" cy="12191998"/>
          </a:xfrm>
          <a:prstGeom prst="rect">
            <a:avLst/>
          </a:prstGeom>
          <a:gradFill flip="none" rotWithShape="1">
            <a:gsLst>
              <a:gs pos="36000">
                <a:srgbClr val="000000">
                  <a:alpha val="26000"/>
                </a:srgbClr>
              </a:gs>
              <a:gs pos="0">
                <a:srgbClr val="000000">
                  <a:alpha val="0"/>
                </a:srgbClr>
              </a:gs>
              <a:gs pos="61000">
                <a:srgbClr val="0E0D12">
                  <a:alpha val="58000"/>
                </a:srgbClr>
              </a:gs>
              <a:gs pos="88000">
                <a:srgbClr val="000000">
                  <a:alpha val="5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5BED67E-8721-437A-8FEF-C8CE93FDB6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3612995"/>
            <a:ext cx="6835698" cy="1855646"/>
          </a:xfrm>
        </p:spPr>
        <p:txBody>
          <a:bodyPr anchor="b">
            <a:norm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Analyser des données de systèmes éducatifs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CFB4F6F-6D44-450A-B622-1244304B03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6936" y="4326672"/>
            <a:ext cx="3343383" cy="1220685"/>
          </a:xfrm>
        </p:spPr>
        <p:txBody>
          <a:bodyPr anchor="b">
            <a:normAutofit/>
          </a:bodyPr>
          <a:lstStyle/>
          <a:p>
            <a:pPr algn="r"/>
            <a:r>
              <a:rPr lang="fr-FR" dirty="0">
                <a:solidFill>
                  <a:srgbClr val="FFFFFF"/>
                </a:solidFill>
              </a:rPr>
              <a:t>Réalisée par Salma CHAFAI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5C8BF2-C035-4BFF-8802-A39723834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2570" y="5821999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99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 descr="Échantillon versé par pipette dans une boîte de Petri">
            <a:extLst>
              <a:ext uri="{FF2B5EF4-FFF2-40B4-BE49-F238E27FC236}">
                <a16:creationId xmlns:a16="http://schemas.microsoft.com/office/drawing/2014/main" id="{581690D8-4438-446A-ABD3-FF75911FE9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929" b="682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122AB34F-E75C-451A-8410-05B6C249E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48484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2BEA452-CCE2-48A3-9DDE-C986243F9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729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4-Filtrage et analyse des données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222043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216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33CAA40-FAD6-4C34-A6DE-62CFDE950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914400"/>
            <a:ext cx="4688957" cy="4144684"/>
          </a:xfrm>
        </p:spPr>
        <p:txBody>
          <a:bodyPr anchor="t">
            <a:normAutofit/>
          </a:bodyPr>
          <a:lstStyle/>
          <a:p>
            <a:r>
              <a:rPr lang="fr-FR" dirty="0"/>
              <a:t>a)- Choix des indicateurs </a:t>
            </a: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0694E1F-471C-4340-BE4B-28F2BF7D7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583125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E8AD0542-7598-406F-8F54-5EB65ED1C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9841" y="436883"/>
            <a:ext cx="4861560" cy="6156958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fr-FR" sz="1700" dirty="0"/>
              <a:t>On a décidé de travailler avec le troisième jeu de données </a:t>
            </a:r>
            <a:r>
              <a:rPr lang="fr-FR" sz="1700" dirty="0" err="1"/>
              <a:t>EdStatsData</a:t>
            </a:r>
            <a:r>
              <a:rPr lang="fr-FR" sz="1700" dirty="0"/>
              <a:t> qui contient les indicateurs relatifs à chaque pays(de l’année 1970 à 2050) .</a:t>
            </a:r>
          </a:p>
          <a:p>
            <a:pPr>
              <a:lnSpc>
                <a:spcPct val="110000"/>
              </a:lnSpc>
            </a:pPr>
            <a:r>
              <a:rPr lang="fr-FR" sz="1700" dirty="0"/>
              <a:t>On a filtré sur les pays en enlevant les régions en se basant sur le fait que seul les pays ont une unité monétaire.</a:t>
            </a:r>
          </a:p>
          <a:p>
            <a:pPr>
              <a:lnSpc>
                <a:spcPct val="110000"/>
              </a:lnSpc>
            </a:pPr>
            <a:r>
              <a:rPr lang="fr-FR" sz="1700" dirty="0"/>
              <a:t>On a commencé par choisir les indicateurs utiles pour notre étude :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fr-FR" sz="1700" dirty="0"/>
              <a:t> Indicateur de la population total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fr-FR" sz="1700" dirty="0"/>
              <a:t>Indicateur de la population entre 15-24 ans (la population jeune)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fr-FR" sz="1700" dirty="0"/>
              <a:t>L’indicateur du taux d’utilisation d’Internet pour 100 personne.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fr-FR" sz="1700" dirty="0"/>
              <a:t>Dépenses publiques d’éducation en % du PIB (%).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fr-FR" sz="1700" dirty="0"/>
              <a:t>Taux d’alphabétisme des jeunes 15-24 ans (%)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fr-FR" sz="1700" dirty="0"/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fr-FR" sz="1700" dirty="0"/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fr-FR" sz="1700" dirty="0"/>
          </a:p>
          <a:p>
            <a:pPr>
              <a:lnSpc>
                <a:spcPct val="110000"/>
              </a:lnSpc>
            </a:pPr>
            <a:endParaRPr lang="fr-FR" sz="1700" dirty="0"/>
          </a:p>
        </p:txBody>
      </p:sp>
    </p:spTree>
    <p:extLst>
      <p:ext uri="{BB962C8B-B14F-4D97-AF65-F5344CB8AC3E}">
        <p14:creationId xmlns:p14="http://schemas.microsoft.com/office/powerpoint/2010/main" val="4291625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1357DA2-88D5-4308-B454-6F83FD952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4079987" cy="13144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b)- Filtration</a:t>
            </a:r>
          </a:p>
        </p:txBody>
      </p:sp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0A8A8B41-4368-4374-91D5-42D8AC854C67}"/>
              </a:ext>
            </a:extLst>
          </p:cNvPr>
          <p:cNvSpPr txBox="1">
            <a:spLocks/>
          </p:cNvSpPr>
          <p:nvPr/>
        </p:nvSpPr>
        <p:spPr>
          <a:xfrm>
            <a:off x="643468" y="2402602"/>
            <a:ext cx="4350920" cy="353922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dirty="0"/>
              <a:t>On a </a:t>
            </a:r>
            <a:r>
              <a:rPr lang="en-US" dirty="0" err="1"/>
              <a:t>crée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fonction</a:t>
            </a:r>
            <a:r>
              <a:rPr lang="en-US" dirty="0"/>
              <a:t> qui </a:t>
            </a:r>
            <a:r>
              <a:rPr lang="en-US" dirty="0" err="1"/>
              <a:t>récupère</a:t>
            </a:r>
            <a:r>
              <a:rPr lang="en-US" dirty="0"/>
              <a:t> les </a:t>
            </a:r>
            <a:r>
              <a:rPr lang="en-US" dirty="0" err="1"/>
              <a:t>dernières</a:t>
            </a:r>
            <a:r>
              <a:rPr lang="en-US" dirty="0"/>
              <a:t> </a:t>
            </a:r>
            <a:r>
              <a:rPr lang="en-US" dirty="0" err="1"/>
              <a:t>valeurs</a:t>
            </a:r>
            <a:r>
              <a:rPr lang="en-US" dirty="0"/>
              <a:t> non </a:t>
            </a:r>
            <a:r>
              <a:rPr lang="en-US" dirty="0" err="1"/>
              <a:t>nulles</a:t>
            </a:r>
            <a:r>
              <a:rPr lang="en-US" dirty="0"/>
              <a:t> des </a:t>
            </a:r>
            <a:r>
              <a:rPr lang="en-US" dirty="0" err="1"/>
              <a:t>indicateurs</a:t>
            </a:r>
            <a:r>
              <a:rPr lang="en-US" dirty="0"/>
              <a:t> </a:t>
            </a:r>
            <a:r>
              <a:rPr lang="en-US" dirty="0" err="1"/>
              <a:t>choisis</a:t>
            </a:r>
            <a:r>
              <a:rPr lang="en-US" dirty="0"/>
              <a:t>.</a:t>
            </a:r>
          </a:p>
          <a:p>
            <a:pPr>
              <a:lnSpc>
                <a:spcPct val="110000"/>
              </a:lnSpc>
            </a:pPr>
            <a:r>
              <a:rPr lang="en-US" dirty="0" err="1"/>
              <a:t>En</a:t>
            </a:r>
            <a:r>
              <a:rPr lang="en-US" dirty="0"/>
              <a:t> se </a:t>
            </a:r>
            <a:r>
              <a:rPr lang="en-US" dirty="0" err="1"/>
              <a:t>basant</a:t>
            </a:r>
            <a:r>
              <a:rPr lang="en-US" dirty="0"/>
              <a:t> sur </a:t>
            </a:r>
            <a:r>
              <a:rPr lang="en-US" dirty="0" err="1"/>
              <a:t>cette</a:t>
            </a:r>
            <a:r>
              <a:rPr lang="en-US" dirty="0"/>
              <a:t> </a:t>
            </a:r>
            <a:r>
              <a:rPr lang="en-US" dirty="0" err="1"/>
              <a:t>fonction</a:t>
            </a:r>
            <a:r>
              <a:rPr lang="en-US" dirty="0"/>
              <a:t>, on a </a:t>
            </a:r>
            <a:r>
              <a:rPr lang="en-US" dirty="0" err="1"/>
              <a:t>filtré</a:t>
            </a:r>
            <a:r>
              <a:rPr lang="en-US" dirty="0"/>
              <a:t> </a:t>
            </a:r>
            <a:r>
              <a:rPr lang="en-US" dirty="0" err="1"/>
              <a:t>notre</a:t>
            </a:r>
            <a:r>
              <a:rPr lang="en-US" dirty="0"/>
              <a:t> jeu de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gardant que les pays qui </a:t>
            </a:r>
            <a:r>
              <a:rPr lang="en-US" dirty="0" err="1"/>
              <a:t>ont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population (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utilisant</a:t>
            </a:r>
            <a:r>
              <a:rPr lang="en-US" dirty="0"/>
              <a:t> </a:t>
            </a:r>
            <a:r>
              <a:rPr lang="en-US" dirty="0" err="1"/>
              <a:t>l’indicateur</a:t>
            </a:r>
            <a:r>
              <a:rPr lang="en-US" dirty="0"/>
              <a:t> population total) .</a:t>
            </a:r>
          </a:p>
          <a:p>
            <a:pPr>
              <a:lnSpc>
                <a:spcPct val="110000"/>
              </a:lnSpc>
            </a:pPr>
            <a:r>
              <a:rPr lang="en-US" dirty="0"/>
              <a:t>On </a:t>
            </a:r>
            <a:r>
              <a:rPr lang="en-US" dirty="0" err="1"/>
              <a:t>garde</a:t>
            </a:r>
            <a:r>
              <a:rPr lang="en-US" dirty="0"/>
              <a:t> que les pays qui </a:t>
            </a:r>
            <a:r>
              <a:rPr lang="en-US" dirty="0" err="1"/>
              <a:t>ont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population </a:t>
            </a:r>
            <a:r>
              <a:rPr lang="en-US" dirty="0" err="1"/>
              <a:t>en</a:t>
            </a:r>
            <a:r>
              <a:rPr lang="en-US" dirty="0"/>
              <a:t> dessus de 1Million.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1400" dirty="0"/>
          </a:p>
          <a:p>
            <a:pPr marL="457200" lvl="1">
              <a:lnSpc>
                <a:spcPct val="110000"/>
              </a:lnSpc>
            </a:pPr>
            <a:endParaRPr lang="en-US" sz="1400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5194EEEF-391E-4AB6-ACC0-C66D6D2D1E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4800" y="2389070"/>
            <a:ext cx="6404263" cy="304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14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F9141DE1-0966-4A17-A372-BBB870E80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600"/>
            <a:ext cx="4323907" cy="26968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c)- Statistique des indicateurs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ED01B4-40F2-4CAE-8062-1D4CE8454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Espace réservé du contenu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7F412FCB-1A98-45B8-83DF-5D7AC9382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130133"/>
            <a:ext cx="10388786" cy="277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20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DE995D8-324B-46A0-8CC7-6F04DD91F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4079987" cy="1314443"/>
          </a:xfrm>
        </p:spPr>
        <p:txBody>
          <a:bodyPr>
            <a:normAutofit/>
          </a:bodyPr>
          <a:lstStyle/>
          <a:p>
            <a:r>
              <a:rPr lang="fr-FR" dirty="0"/>
              <a:t>d) Analyse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08C982-9E2E-4007-B6BB-0F58CBF04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679" y="2402602"/>
            <a:ext cx="4678045" cy="4322048"/>
          </a:xfrm>
        </p:spPr>
        <p:txBody>
          <a:bodyPr>
            <a:no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On remarque que les pays qui se </a:t>
            </a:r>
            <a:r>
              <a:rPr lang="en-US" sz="1800" dirty="0" err="1"/>
              <a:t>trouve</a:t>
            </a:r>
            <a:r>
              <a:rPr lang="en-US" sz="1800" dirty="0"/>
              <a:t> dans le rectangle </a:t>
            </a:r>
            <a:r>
              <a:rPr lang="en-US" sz="1800" dirty="0" err="1"/>
              <a:t>en</a:t>
            </a:r>
            <a:r>
              <a:rPr lang="en-US" sz="1800" dirty="0"/>
              <a:t> haut à droite (à </a:t>
            </a:r>
            <a:r>
              <a:rPr lang="en-US" sz="1800" dirty="0" err="1"/>
              <a:t>partir</a:t>
            </a:r>
            <a:r>
              <a:rPr lang="en-US" sz="1800" dirty="0"/>
              <a:t> 5M de population 15-24 </a:t>
            </a:r>
            <a:r>
              <a:rPr lang="en-US" sz="1800" dirty="0" err="1"/>
              <a:t>ans</a:t>
            </a:r>
            <a:r>
              <a:rPr lang="en-US" sz="1800" dirty="0"/>
              <a:t> et à </a:t>
            </a:r>
            <a:r>
              <a:rPr lang="en-US" sz="1800" dirty="0" err="1"/>
              <a:t>partir</a:t>
            </a:r>
            <a:r>
              <a:rPr lang="en-US" sz="1800" dirty="0"/>
              <a:t> de 50% </a:t>
            </a:r>
            <a:r>
              <a:rPr lang="en-US" sz="1800" dirty="0" err="1"/>
              <a:t>d’utilisation</a:t>
            </a:r>
            <a:r>
              <a:rPr lang="en-US" sz="1800" dirty="0"/>
              <a:t> </a:t>
            </a:r>
            <a:r>
              <a:rPr lang="en-US" sz="1800" dirty="0" err="1"/>
              <a:t>d’internet</a:t>
            </a:r>
            <a:r>
              <a:rPr lang="en-US" sz="1800" dirty="0"/>
              <a:t> par </a:t>
            </a:r>
            <a:r>
              <a:rPr lang="en-US" sz="1800" dirty="0" err="1"/>
              <a:t>exemple</a:t>
            </a:r>
            <a:r>
              <a:rPr lang="en-US" sz="1800" dirty="0"/>
              <a:t>) </a:t>
            </a:r>
            <a:r>
              <a:rPr lang="en-US" sz="1800" dirty="0" err="1"/>
              <a:t>ont</a:t>
            </a:r>
            <a:r>
              <a:rPr lang="en-US" sz="1800" dirty="0"/>
              <a:t> un grand </a:t>
            </a:r>
            <a:r>
              <a:rPr lang="en-US" sz="1800" dirty="0" err="1"/>
              <a:t>taux</a:t>
            </a:r>
            <a:r>
              <a:rPr lang="en-US" sz="1800" dirty="0"/>
              <a:t>  </a:t>
            </a:r>
            <a:r>
              <a:rPr lang="en-US" sz="1800" dirty="0" err="1"/>
              <a:t>d'utilisation</a:t>
            </a:r>
            <a:r>
              <a:rPr lang="en-US" sz="1800" dirty="0"/>
              <a:t> </a:t>
            </a:r>
            <a:r>
              <a:rPr lang="en-US" sz="1800" dirty="0" err="1"/>
              <a:t>d'internet</a:t>
            </a:r>
            <a:r>
              <a:rPr lang="en-US" sz="1800" dirty="0"/>
              <a:t> et un grand </a:t>
            </a:r>
            <a:r>
              <a:rPr lang="en-US" sz="1800" dirty="0" err="1"/>
              <a:t>nombre</a:t>
            </a:r>
            <a:r>
              <a:rPr lang="en-US" sz="1800" dirty="0"/>
              <a:t> de populations </a:t>
            </a:r>
            <a:r>
              <a:rPr lang="en-US" sz="1800" dirty="0" err="1"/>
              <a:t>jeunes</a:t>
            </a:r>
            <a:r>
              <a:rPr lang="en-US" sz="1800" dirty="0"/>
              <a:t> (de 15_24 </a:t>
            </a:r>
            <a:r>
              <a:rPr lang="en-US" sz="1800" dirty="0" err="1"/>
              <a:t>ans</a:t>
            </a:r>
            <a:r>
              <a:rPr lang="en-US" sz="1800" dirty="0"/>
              <a:t>). </a:t>
            </a:r>
            <a:r>
              <a:rPr lang="en-US" sz="1800" dirty="0" err="1"/>
              <a:t>Ces</a:t>
            </a:r>
            <a:r>
              <a:rPr lang="en-US" sz="1800" dirty="0"/>
              <a:t> pays </a:t>
            </a:r>
            <a:r>
              <a:rPr lang="en-US" sz="1800" dirty="0" err="1"/>
              <a:t>représentent</a:t>
            </a:r>
            <a:r>
              <a:rPr lang="en-US" sz="1800" dirty="0"/>
              <a:t> des </a:t>
            </a:r>
            <a:r>
              <a:rPr lang="en-US" sz="1800" dirty="0" err="1"/>
              <a:t>potentiels</a:t>
            </a:r>
            <a:r>
              <a:rPr lang="en-US" sz="1800" dirty="0"/>
              <a:t> clients pour le </a:t>
            </a:r>
            <a:r>
              <a:rPr lang="en-US" sz="1800" dirty="0" err="1"/>
              <a:t>projet</a:t>
            </a:r>
            <a:r>
              <a:rPr lang="en-US" sz="1800" dirty="0"/>
              <a:t> </a:t>
            </a:r>
            <a:r>
              <a:rPr lang="en-US" sz="1800" dirty="0" err="1"/>
              <a:t>d'expansion</a:t>
            </a:r>
            <a:r>
              <a:rPr lang="en-US" sz="1800" dirty="0"/>
              <a:t> à </a:t>
            </a:r>
            <a:r>
              <a:rPr lang="en-US" sz="1800" dirty="0" err="1"/>
              <a:t>l'international</a:t>
            </a:r>
            <a:endParaRPr lang="en-US" sz="1800" dirty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 On remarque </a:t>
            </a:r>
            <a:r>
              <a:rPr lang="en-US" sz="1800" dirty="0" err="1"/>
              <a:t>aussi</a:t>
            </a:r>
            <a:r>
              <a:rPr lang="en-US" sz="1800" dirty="0"/>
              <a:t> que la </a:t>
            </a:r>
            <a:r>
              <a:rPr lang="en-US" sz="1800" dirty="0" err="1"/>
              <a:t>plupart</a:t>
            </a:r>
            <a:r>
              <a:rPr lang="en-US" sz="1800" dirty="0"/>
              <a:t> de </a:t>
            </a:r>
            <a:r>
              <a:rPr lang="en-US" sz="1800" dirty="0" err="1"/>
              <a:t>ces</a:t>
            </a:r>
            <a:r>
              <a:rPr lang="en-US" sz="1800" dirty="0"/>
              <a:t> pays se </a:t>
            </a:r>
            <a:r>
              <a:rPr lang="en-US" sz="1800" dirty="0" err="1"/>
              <a:t>retouvent</a:t>
            </a:r>
            <a:r>
              <a:rPr lang="en-US" sz="1800" dirty="0"/>
              <a:t> dans les </a:t>
            </a:r>
            <a:r>
              <a:rPr lang="en-US" sz="1800" dirty="0" err="1"/>
              <a:t>régions</a:t>
            </a:r>
            <a:r>
              <a:rPr lang="en-US" sz="1800" dirty="0"/>
              <a:t> : "Europe et Central Asia", "East Asia &amp; Pacific" et "Latin America &amp; Caribbean.</a:t>
            </a:r>
          </a:p>
          <a:p>
            <a:pPr>
              <a:lnSpc>
                <a:spcPct val="110000"/>
              </a:lnSpc>
            </a:pPr>
            <a:endParaRPr lang="fr-FR" sz="18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BD29FC3-7820-48B4-A03F-EB72B3392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569" y="2060961"/>
            <a:ext cx="6307981" cy="29174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ECBE4B-9FBC-4BA8-9E75-EC71796044C2}"/>
              </a:ext>
            </a:extLst>
          </p:cNvPr>
          <p:cNvSpPr/>
          <p:nvPr/>
        </p:nvSpPr>
        <p:spPr>
          <a:xfrm>
            <a:off x="8386075" y="2239547"/>
            <a:ext cx="2097741" cy="1261578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2688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55AFA94-DF0C-4D05-883C-12C3859A0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914399"/>
            <a:ext cx="3543300" cy="4578624"/>
          </a:xfrm>
        </p:spPr>
        <p:txBody>
          <a:bodyPr anchor="b">
            <a:normAutofit/>
          </a:bodyPr>
          <a:lstStyle/>
          <a:p>
            <a:r>
              <a:rPr lang="en-US" dirty="0"/>
              <a:t>e)- </a:t>
            </a:r>
            <a:r>
              <a:rPr lang="en-US"/>
              <a:t>Liste</a:t>
            </a:r>
            <a:r>
              <a:rPr lang="en-US" dirty="0"/>
              <a:t> des pays à </a:t>
            </a:r>
            <a:r>
              <a:rPr lang="en-US"/>
              <a:t>recommander</a:t>
            </a:r>
            <a:endParaRPr lang="fr-FR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09265E-E0D7-493B-97CE-2263D50C3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583125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847CB2-4339-4468-A692-6A4A6ECA9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7360" y="38871"/>
            <a:ext cx="6471919" cy="6819129"/>
          </a:xfrm>
        </p:spPr>
        <p:txBody>
          <a:bodyPr anchor="t">
            <a:no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/>
              <a:t>La liste des potentiels pays pour le projet d’expansion à l’international :</a:t>
            </a:r>
          </a:p>
          <a:p>
            <a:pPr marL="1657350" lvl="3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/>
              <a:t>Argentine,</a:t>
            </a:r>
          </a:p>
          <a:p>
            <a:pPr marL="1657350" lvl="3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/>
              <a:t>Brésil,</a:t>
            </a:r>
          </a:p>
          <a:p>
            <a:pPr marL="1657350" lvl="3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/>
              <a:t>Chine,</a:t>
            </a:r>
          </a:p>
          <a:p>
            <a:pPr marL="1657350" lvl="3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/>
              <a:t>Colombie,</a:t>
            </a:r>
          </a:p>
          <a:p>
            <a:pPr marL="1657350" lvl="3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/>
              <a:t>France,</a:t>
            </a:r>
          </a:p>
          <a:p>
            <a:pPr marL="1657350" lvl="3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/>
              <a:t>Allemagne,</a:t>
            </a:r>
          </a:p>
          <a:p>
            <a:pPr marL="1657350" lvl="3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/>
              <a:t>Italie,</a:t>
            </a:r>
          </a:p>
          <a:p>
            <a:pPr marL="1657350" lvl="3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/>
              <a:t>Japan,</a:t>
            </a:r>
          </a:p>
          <a:p>
            <a:pPr marL="1657350" lvl="3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/>
              <a:t>Malaisie,</a:t>
            </a:r>
          </a:p>
          <a:p>
            <a:pPr marL="1657350" lvl="3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/>
              <a:t>Mexique,</a:t>
            </a:r>
          </a:p>
          <a:p>
            <a:pPr marL="1657350" lvl="3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/>
              <a:t>Maroc,</a:t>
            </a:r>
          </a:p>
          <a:p>
            <a:pPr marL="1657350" lvl="3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/>
              <a:t>Philippines,</a:t>
            </a:r>
          </a:p>
          <a:p>
            <a:pPr marL="1657350" lvl="3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/>
              <a:t>Arabies Saoudite,</a:t>
            </a:r>
          </a:p>
          <a:p>
            <a:pPr marL="1657350" lvl="3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/>
              <a:t>Afrique du Sud,</a:t>
            </a:r>
          </a:p>
          <a:p>
            <a:pPr marL="1657350" lvl="3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/>
              <a:t>Turquie,</a:t>
            </a:r>
          </a:p>
          <a:p>
            <a:pPr marL="1657350" lvl="3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/>
              <a:t>Royaume-Uni,</a:t>
            </a:r>
          </a:p>
          <a:p>
            <a:pPr marL="1657350" lvl="3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/>
              <a:t>Etats-Unis</a:t>
            </a:r>
          </a:p>
          <a:p>
            <a:pPr>
              <a:lnSpc>
                <a:spcPct val="110000"/>
              </a:lnSpc>
            </a:pP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317010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BA66091-F803-4C59-860C-C5A181BB4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4079987" cy="131444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f)- Evolution des </a:t>
            </a:r>
            <a:r>
              <a:rPr lang="en-US" dirty="0" err="1"/>
              <a:t>potentiels</a:t>
            </a:r>
            <a:r>
              <a:rPr lang="en-US" dirty="0"/>
              <a:t> pays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5403D903-3621-494F-B421-57F8340F2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505" y="3100173"/>
            <a:ext cx="4079988" cy="3088460"/>
          </a:xfrm>
        </p:spPr>
        <p:txBody>
          <a:bodyPr>
            <a:normAutofit/>
          </a:bodyPr>
          <a:lstStyle/>
          <a:p>
            <a:r>
              <a:rPr lang="en-US" dirty="0"/>
              <a:t>On remarque que le </a:t>
            </a:r>
            <a:r>
              <a:rPr lang="en-US" dirty="0" err="1"/>
              <a:t>taux</a:t>
            </a:r>
            <a:r>
              <a:rPr lang="en-US" dirty="0"/>
              <a:t> </a:t>
            </a:r>
            <a:r>
              <a:rPr lang="en-US" dirty="0" err="1"/>
              <a:t>d’utilisation</a:t>
            </a:r>
            <a:r>
              <a:rPr lang="en-US" dirty="0"/>
              <a:t> </a:t>
            </a:r>
            <a:r>
              <a:rPr lang="en-US" dirty="0" err="1"/>
              <a:t>d’Internet</a:t>
            </a:r>
            <a:r>
              <a:rPr lang="en-US" dirty="0"/>
              <a:t> </a:t>
            </a:r>
            <a:r>
              <a:rPr lang="en-US" dirty="0" err="1"/>
              <a:t>dex</a:t>
            </a:r>
            <a:r>
              <a:rPr lang="en-US" dirty="0"/>
              <a:t> pays </a:t>
            </a:r>
            <a:r>
              <a:rPr lang="en-US" dirty="0" err="1"/>
              <a:t>choisis</a:t>
            </a:r>
            <a:r>
              <a:rPr lang="en-US" dirty="0"/>
              <a:t> </a:t>
            </a:r>
            <a:r>
              <a:rPr lang="en-US" dirty="0" err="1"/>
              <a:t>augmente</a:t>
            </a:r>
            <a:r>
              <a:rPr lang="en-US" dirty="0"/>
              <a:t> au fur et à </a:t>
            </a:r>
            <a:r>
              <a:rPr lang="en-US" dirty="0" err="1"/>
              <a:t>mesure</a:t>
            </a:r>
            <a:r>
              <a:rPr lang="en-US" dirty="0"/>
              <a:t> que les </a:t>
            </a:r>
            <a:r>
              <a:rPr lang="en-US" dirty="0" err="1"/>
              <a:t>années</a:t>
            </a:r>
            <a:r>
              <a:rPr lang="en-US" dirty="0"/>
              <a:t> </a:t>
            </a:r>
            <a:r>
              <a:rPr lang="en-US" dirty="0" err="1"/>
              <a:t>passent</a:t>
            </a:r>
            <a:r>
              <a:rPr lang="en-US" dirty="0"/>
              <a:t>.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DE878CC6-0D44-4087-B91A-198B378FF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620" y="1910080"/>
            <a:ext cx="6880079" cy="331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41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AEE9D098-4E21-4785-BCAD-67B9448AF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53369"/>
            <a:ext cx="4079988" cy="3088460"/>
          </a:xfrm>
        </p:spPr>
        <p:txBody>
          <a:bodyPr>
            <a:normAutofit/>
          </a:bodyPr>
          <a:lstStyle/>
          <a:p>
            <a:r>
              <a:rPr lang="en-US" dirty="0"/>
              <a:t>On remarque </a:t>
            </a:r>
            <a:r>
              <a:rPr lang="en-US" dirty="0" err="1"/>
              <a:t>aussi</a:t>
            </a:r>
            <a:r>
              <a:rPr lang="en-US" dirty="0"/>
              <a:t> </a:t>
            </a:r>
            <a:r>
              <a:rPr lang="en-US" dirty="0" err="1"/>
              <a:t>qu’il</a:t>
            </a:r>
            <a:r>
              <a:rPr lang="en-US" dirty="0"/>
              <a:t> y a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évolution</a:t>
            </a:r>
            <a:r>
              <a:rPr lang="en-US" dirty="0"/>
              <a:t> </a:t>
            </a:r>
            <a:r>
              <a:rPr lang="en-US" dirty="0" err="1"/>
              <a:t>constante</a:t>
            </a:r>
            <a:r>
              <a:rPr lang="en-US" dirty="0"/>
              <a:t>  au </a:t>
            </a:r>
            <a:r>
              <a:rPr lang="en-US" dirty="0" err="1"/>
              <a:t>niveau</a:t>
            </a:r>
            <a:r>
              <a:rPr lang="en-US" dirty="0"/>
              <a:t> de la population des 15-24 ans.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74AB75BF-3F5A-470C-90AE-B0FFE90ED8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6" r="4412" b="-1"/>
          <a:stretch/>
        </p:blipFill>
        <p:spPr>
          <a:xfrm>
            <a:off x="5493294" y="2550161"/>
            <a:ext cx="6199800" cy="3178304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4EA133A9-3298-4747-BDE7-A14351AA2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291" y="1127760"/>
            <a:ext cx="4079987" cy="131444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f)- Evolution des </a:t>
            </a:r>
            <a:r>
              <a:rPr lang="en-US" dirty="0" err="1"/>
              <a:t>potentiels</a:t>
            </a:r>
            <a:r>
              <a:rPr lang="en-US" dirty="0"/>
              <a:t> pays</a:t>
            </a:r>
          </a:p>
        </p:txBody>
      </p:sp>
    </p:spTree>
    <p:extLst>
      <p:ext uri="{BB962C8B-B14F-4D97-AF65-F5344CB8AC3E}">
        <p14:creationId xmlns:p14="http://schemas.microsoft.com/office/powerpoint/2010/main" val="386736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2BEA452-CCE2-48A3-9DDE-C986243F9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870791"/>
            <a:ext cx="4664015" cy="26129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5- Conclusion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A5C8BF2-C035-4BFF-8802-A39723834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2570" y="5832631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745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E6E05D-7371-407E-8728-3BE1F5659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925" y="1590674"/>
            <a:ext cx="10696575" cy="1971678"/>
          </a:xfrm>
        </p:spPr>
        <p:txBody>
          <a:bodyPr>
            <a:normAutofit fontScale="47500" lnSpcReduction="20000"/>
          </a:bodyPr>
          <a:lstStyle/>
          <a:p>
            <a:r>
              <a:rPr lang="fr-FR" sz="3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Résumé </a:t>
            </a:r>
          </a:p>
          <a:p>
            <a:pPr marL="0" indent="0">
              <a:buNone/>
            </a:pPr>
            <a:r>
              <a:rPr lang="fr-FR" sz="3800" dirty="0"/>
              <a:t>Grâce aux différents jeux de données, on a pu définir une liste des pays qui ont un fort potentiel de clients pour le projet d’expansion à l’international en se basant sur quelques indicateurs.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  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62E9946A-4538-4723-A1E6-36305E168817}"/>
              </a:ext>
            </a:extLst>
          </p:cNvPr>
          <p:cNvSpPr txBox="1">
            <a:spLocks/>
          </p:cNvSpPr>
          <p:nvPr/>
        </p:nvSpPr>
        <p:spPr>
          <a:xfrm>
            <a:off x="847725" y="3562352"/>
            <a:ext cx="10344149" cy="3019426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600" dirty="0"/>
              <a:t>Perspectives :</a:t>
            </a:r>
          </a:p>
          <a:p>
            <a:pPr marL="822960" lvl="3" indent="-457200">
              <a:buFont typeface="Wingdings" panose="05000000000000000000" pitchFamily="2" charset="2"/>
              <a:buChar char="Ø"/>
            </a:pPr>
            <a:r>
              <a:rPr lang="fr-FR" sz="3000" dirty="0"/>
              <a:t>Faire un sondage pour connaître si les étudiants préfèrent l’apprentissage en ligne ou en présentiel</a:t>
            </a:r>
          </a:p>
          <a:p>
            <a:pPr marL="822960" lvl="3" indent="-457200">
              <a:buFont typeface="Wingdings" panose="05000000000000000000" pitchFamily="2" charset="2"/>
              <a:buChar char="Ø"/>
            </a:pPr>
            <a:r>
              <a:rPr lang="fr-FR" sz="3000" dirty="0"/>
              <a:t> Chercher les potentiels concurrents de « </a:t>
            </a:r>
            <a:r>
              <a:rPr lang="fr-FR" sz="3000" dirty="0" err="1"/>
              <a:t>Academy</a:t>
            </a:r>
            <a:r>
              <a:rPr lang="fr-FR" sz="3000" dirty="0"/>
              <a:t> » pour proposer un contenu meilleur</a:t>
            </a:r>
          </a:p>
          <a:p>
            <a:pPr marL="822960" lvl="3" indent="-457200">
              <a:buFont typeface="Wingdings" panose="05000000000000000000" pitchFamily="2" charset="2"/>
              <a:buChar char="Ø"/>
            </a:pPr>
            <a:r>
              <a:rPr lang="fr-FR" sz="3000" dirty="0"/>
              <a:t>Adapter les ressources et cours et pour que la langue soit adapter à plusieurs profils d’étudiants.</a:t>
            </a:r>
          </a:p>
          <a:p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165511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1C69525-1BE4-4BA0-A23C-3BB6C162E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B962254-4322-4645-A6D6-0F3D27BA6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14443"/>
          </a:xfrm>
        </p:spPr>
        <p:txBody>
          <a:bodyPr>
            <a:normAutofit/>
          </a:bodyPr>
          <a:lstStyle/>
          <a:p>
            <a:r>
              <a:rPr lang="fr-FR" dirty="0"/>
              <a:t>Sommaire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8AF875-C18B-4B48-AE4C-A63FD3CEF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5423FF6C-B6BA-480E-A723-607F902578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0101664"/>
              </p:ext>
            </p:extLst>
          </p:nvPr>
        </p:nvGraphicFramePr>
        <p:xfrm>
          <a:off x="914400" y="2852738"/>
          <a:ext cx="10363200" cy="3089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95463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BA4FDDF-F59C-428B-8603-3A86D7593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Image 2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5C85688-BEA8-4186-ACC3-96CF9442BE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12192000" cy="685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790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Straight Connector 49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9" name="Rectangle 5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45" descr="The number one painted on a blue wall">
            <a:extLst>
              <a:ext uri="{FF2B5EF4-FFF2-40B4-BE49-F238E27FC236}">
                <a16:creationId xmlns:a16="http://schemas.microsoft.com/office/drawing/2014/main" id="{9FEE09F3-FFB2-4926-B203-07AFF2BADD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43" b="10302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61" name="Rectangle 53">
            <a:extLst>
              <a:ext uri="{FF2B5EF4-FFF2-40B4-BE49-F238E27FC236}">
                <a16:creationId xmlns:a16="http://schemas.microsoft.com/office/drawing/2014/main" id="{0AF66B7C-69F6-439C-A508-14C94AF6B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61948" y="0"/>
            <a:ext cx="7230052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2BEA452-CCE2-48A3-9DDE-C986243F9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729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1- Introduction</a:t>
            </a:r>
          </a:p>
        </p:txBody>
      </p:sp>
      <p:cxnSp>
        <p:nvCxnSpPr>
          <p:cNvPr id="62" name="Straight Connector 55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222043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09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6667FB3-0A4C-4C63-87A8-D194EB6EE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1"/>
            <a:ext cx="4533900" cy="3211484"/>
          </a:xfrm>
        </p:spPr>
        <p:txBody>
          <a:bodyPr anchor="t">
            <a:normAutofit/>
          </a:bodyPr>
          <a:lstStyle/>
          <a:p>
            <a:r>
              <a:rPr lang="fr-FR" dirty="0"/>
              <a:t>Rappel de la thématique et des objectifs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0BBF191-9CC8-4313-B1CA-8DF1A53AE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Espace réservé du contenu 2">
            <a:extLst>
              <a:ext uri="{FF2B5EF4-FFF2-40B4-BE49-F238E27FC236}">
                <a16:creationId xmlns:a16="http://schemas.microsoft.com/office/drawing/2014/main" id="{2E2A583A-7358-4C3E-8BF1-0074E849C3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3496593"/>
              </p:ext>
            </p:extLst>
          </p:nvPr>
        </p:nvGraphicFramePr>
        <p:xfrm>
          <a:off x="6182524" y="996993"/>
          <a:ext cx="5095076" cy="49450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218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E36D87F-39FE-40CD-A5E3-5AF4B62F71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9BD78BA5-2579-4D62-B68F-2289D39BF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F146A6C-EEEF-45EA-B4C1-4FA5A5569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2- Découverte des données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75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413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1527132-8CE3-456B-B5FB-C9888434C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914399"/>
            <a:ext cx="3543300" cy="4578624"/>
          </a:xfrm>
        </p:spPr>
        <p:txBody>
          <a:bodyPr anchor="b">
            <a:normAutofit/>
          </a:bodyPr>
          <a:lstStyle/>
          <a:p>
            <a:r>
              <a:rPr lang="fr-FR" dirty="0"/>
              <a:t>Les différents jeux de données manipulées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209265E-E0D7-493B-97CE-2263D50C3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583125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6EB72D-A9C3-4A6F-A069-253A41034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900" y="325121"/>
            <a:ext cx="5524499" cy="6410959"/>
          </a:xfrm>
        </p:spPr>
        <p:txBody>
          <a:bodyPr anchor="t">
            <a:normAutofit/>
          </a:bodyPr>
          <a:lstStyle/>
          <a:p>
            <a:pPr rtl="0">
              <a:lnSpc>
                <a:spcPct val="110000"/>
              </a:lnSpc>
            </a:pPr>
            <a:r>
              <a:rPr lang="fr-FR" sz="18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On a 5 jeux de données :</a:t>
            </a:r>
          </a:p>
          <a:p>
            <a:pPr rtl="0">
              <a:lnSpc>
                <a:spcPct val="110000"/>
              </a:lnSpc>
            </a:pPr>
            <a:endParaRPr lang="fr-FR" sz="14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rtl="0">
              <a:lnSpc>
                <a:spcPct val="110000"/>
              </a:lnSpc>
            </a:pPr>
            <a:r>
              <a:rPr lang="fr-FR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EdStatsCountry</a:t>
            </a:r>
            <a:r>
              <a:rPr lang="fr-FR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: contient des informations économiques sur les pays et régions du monde. Ce jeu de données a 241 lignes et 32 colonnes</a:t>
            </a:r>
          </a:p>
          <a:p>
            <a:pPr lvl="1" rtl="0">
              <a:lnSpc>
                <a:spcPct val="110000"/>
              </a:lnSpc>
            </a:pPr>
            <a:r>
              <a:rPr lang="fr-FR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EdStatsCountry_Series</a:t>
            </a:r>
            <a:r>
              <a:rPr lang="fr-FR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: contient les sources des données. Il est constitué de 613 lignes et 4 colonnes.</a:t>
            </a:r>
          </a:p>
          <a:p>
            <a:pPr lvl="1" rtl="0">
              <a:lnSpc>
                <a:spcPct val="110000"/>
              </a:lnSpc>
            </a:pPr>
            <a:r>
              <a:rPr lang="fr-FR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EdStatsData</a:t>
            </a:r>
            <a:r>
              <a:rPr lang="fr-FR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: contient les indicateurs et leurs évolutions au cours du temps pour chaque pays. Il est constitué de 886930 lignes et 70 colonnes.</a:t>
            </a:r>
          </a:p>
          <a:p>
            <a:pPr lvl="1" rtl="0">
              <a:lnSpc>
                <a:spcPct val="110000"/>
              </a:lnSpc>
            </a:pPr>
            <a:r>
              <a:rPr lang="fr-FR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EdStatsFootNote</a:t>
            </a:r>
            <a:r>
              <a:rPr lang="fr-FR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:  contient 643638 lignes et 5 colonnes. Les lignes représentent les pays/région et les colonnes représentent les </a:t>
            </a:r>
            <a:r>
              <a:rPr lang="fr-FR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series</a:t>
            </a:r>
            <a:r>
              <a:rPr lang="fr-FR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codes et les années de la description de chaque ligne.</a:t>
            </a:r>
          </a:p>
          <a:p>
            <a:pPr lvl="1" rtl="0">
              <a:lnSpc>
                <a:spcPct val="110000"/>
              </a:lnSpc>
            </a:pPr>
            <a:r>
              <a:rPr lang="fr-FR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EdStatsSeries</a:t>
            </a:r>
            <a:r>
              <a:rPr lang="fr-FR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: contient des informations sur les indicateurs et leur thème. Il est constitué de 3665 lignes et 21 colonnes.</a:t>
            </a:r>
          </a:p>
          <a:p>
            <a:pPr>
              <a:lnSpc>
                <a:spcPct val="110000"/>
              </a:lnSpc>
            </a:pP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64327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Straight Connector 49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9" name="Rectangle 5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45" descr="Panneau de salles de serveurs lumineux">
            <a:extLst>
              <a:ext uri="{FF2B5EF4-FFF2-40B4-BE49-F238E27FC236}">
                <a16:creationId xmlns:a16="http://schemas.microsoft.com/office/drawing/2014/main" id="{328B5FD9-45DE-428E-9300-3BB6A10DB5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61" name="Rectangle 53">
            <a:extLst>
              <a:ext uri="{FF2B5EF4-FFF2-40B4-BE49-F238E27FC236}">
                <a16:creationId xmlns:a16="http://schemas.microsoft.com/office/drawing/2014/main" id="{122AB34F-E75C-451A-8410-05B6C249E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48484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2BEA452-CCE2-48A3-9DDE-C986243F9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729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3- Exploration des données</a:t>
            </a:r>
          </a:p>
        </p:txBody>
      </p:sp>
      <p:cxnSp>
        <p:nvCxnSpPr>
          <p:cNvPr id="62" name="Straight Connector 55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222043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3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BC4D9C-1468-4377-A6FA-8FB843D20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524" y="114562"/>
            <a:ext cx="10363200" cy="529464"/>
          </a:xfrm>
        </p:spPr>
        <p:txBody>
          <a:bodyPr>
            <a:normAutofit fontScale="90000"/>
          </a:bodyPr>
          <a:lstStyle/>
          <a:p>
            <a:r>
              <a:rPr lang="fr-FR" dirty="0"/>
              <a:t>Valeurs manquantes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052D5F4-20F5-4BBC-88D4-0ED9EDECC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130" y="1248149"/>
            <a:ext cx="2918468" cy="234936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B5A2972-C583-4C23-B0BB-CDC7B34D6D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59" b="-2"/>
          <a:stretch/>
        </p:blipFill>
        <p:spPr>
          <a:xfrm>
            <a:off x="3742287" y="1589073"/>
            <a:ext cx="3897669" cy="209324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8BEA821-C319-4E7B-B0D2-69BE1B5561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95" y="4936181"/>
            <a:ext cx="3128142" cy="15093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BA1C66A-C783-4C01-8C8B-7153ABF65E7D}"/>
              </a:ext>
            </a:extLst>
          </p:cNvPr>
          <p:cNvSpPr/>
          <p:nvPr/>
        </p:nvSpPr>
        <p:spPr>
          <a:xfrm>
            <a:off x="509494" y="987553"/>
            <a:ext cx="2440475" cy="474505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EdStatsCountry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ACE28B-00B8-4519-881F-7E5E8AFD2A32}"/>
              </a:ext>
            </a:extLst>
          </p:cNvPr>
          <p:cNvSpPr/>
          <p:nvPr/>
        </p:nvSpPr>
        <p:spPr>
          <a:xfrm>
            <a:off x="4026128" y="887583"/>
            <a:ext cx="2574697" cy="474505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EdStatsCountry_Series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DAF1DA-4844-4EB6-80E0-5E9BD0CD2C02}"/>
              </a:ext>
            </a:extLst>
          </p:cNvPr>
          <p:cNvSpPr/>
          <p:nvPr/>
        </p:nvSpPr>
        <p:spPr>
          <a:xfrm>
            <a:off x="7945127" y="663799"/>
            <a:ext cx="2440475" cy="474505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EdStatsData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1A0666-2018-4F59-942A-84F5644790F6}"/>
              </a:ext>
            </a:extLst>
          </p:cNvPr>
          <p:cNvSpPr/>
          <p:nvPr/>
        </p:nvSpPr>
        <p:spPr>
          <a:xfrm>
            <a:off x="509495" y="4049186"/>
            <a:ext cx="2440475" cy="474505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EdStatsFootNote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733ED4-1DB0-4939-AFEF-B9BD100268B6}"/>
              </a:ext>
            </a:extLst>
          </p:cNvPr>
          <p:cNvSpPr/>
          <p:nvPr/>
        </p:nvSpPr>
        <p:spPr>
          <a:xfrm>
            <a:off x="4470883" y="3704724"/>
            <a:ext cx="2440475" cy="474505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EdStatsSeries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A61F7FD-69EE-4123-BE53-ED468C279C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2320"/>
          <a:stretch/>
        </p:blipFill>
        <p:spPr>
          <a:xfrm>
            <a:off x="185524" y="1805585"/>
            <a:ext cx="3253400" cy="174724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4E1912F-6116-44FB-9766-2133D4CC19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883" y="4286438"/>
            <a:ext cx="4522137" cy="254878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929223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A31D3F1-F11A-4D87-8C16-EFC2F7885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99" y="470077"/>
            <a:ext cx="4491547" cy="1500962"/>
          </a:xfrm>
        </p:spPr>
        <p:txBody>
          <a:bodyPr anchor="b">
            <a:normAutofit/>
          </a:bodyPr>
          <a:lstStyle/>
          <a:p>
            <a:r>
              <a:rPr lang="fr-FR" dirty="0"/>
              <a:t>Nettoyage des données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935554C-E957-40CD-B379-2AFB85FED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83" y="2441116"/>
            <a:ext cx="5036662" cy="4054513"/>
          </a:xfrm>
          <a:prstGeom prst="rect">
            <a:avLst/>
          </a:prstGeom>
        </p:spPr>
      </p:pic>
      <p:cxnSp>
        <p:nvCxnSpPr>
          <p:cNvPr id="21" name="Straight Connector 17">
            <a:extLst>
              <a:ext uri="{FF2B5EF4-FFF2-40B4-BE49-F238E27FC236}">
                <a16:creationId xmlns:a16="http://schemas.microsoft.com/office/drawing/2014/main" id="{9BDAFE29-04A0-463D-818A-CF92F3272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770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931584-497A-4757-A3F3-214A70009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1366284"/>
            <a:ext cx="4796346" cy="5166596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fr-FR" sz="1800" dirty="0"/>
              <a:t>En se basant sur les graphes vus dans la diapositive précédente, on a enlevé les colonnes qui ont un taux de remplissage faible (Taux inférieur à 40%). </a:t>
            </a:r>
          </a:p>
          <a:p>
            <a:pPr>
              <a:lnSpc>
                <a:spcPct val="110000"/>
              </a:lnSpc>
            </a:pPr>
            <a:r>
              <a:rPr lang="fr-FR" sz="1800" dirty="0"/>
              <a:t>Pour le jeu de données </a:t>
            </a:r>
            <a:r>
              <a:rPr lang="fr-FR" sz="1800" dirty="0" err="1"/>
              <a:t>EdStatsData</a:t>
            </a:r>
            <a:r>
              <a:rPr lang="fr-FR" sz="1800" dirty="0"/>
              <a:t>, on a gardé que les années de 2000 à 2015 car :</a:t>
            </a:r>
          </a:p>
          <a:p>
            <a:pPr lvl="2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fr-FR" sz="1800" dirty="0"/>
              <a:t> Les années de 1970 à 1999 : contiennent beaucoup de valeurs manquantes et ce sont des années passées,</a:t>
            </a:r>
          </a:p>
          <a:p>
            <a:pPr lvl="2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fr-FR" sz="1800" dirty="0"/>
              <a:t>Les années de 2020 à 2050 : pour les mêmes raisons (le manque de données et le fait que ces années correspondent à des années dans le futur).</a:t>
            </a:r>
          </a:p>
          <a:p>
            <a:pPr lvl="2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fr-FR" sz="1800" dirty="0"/>
              <a:t>Les années 2016 et 2017 : contiennent beaucoup de valeurs manquantes (taux de remplissage faible).</a:t>
            </a:r>
          </a:p>
          <a:p>
            <a:pPr>
              <a:lnSpc>
                <a:spcPct val="110000"/>
              </a:lnSpc>
            </a:pPr>
            <a:endParaRPr lang="fr-FR" sz="1500" dirty="0"/>
          </a:p>
        </p:txBody>
      </p:sp>
    </p:spTree>
    <p:extLst>
      <p:ext uri="{BB962C8B-B14F-4D97-AF65-F5344CB8AC3E}">
        <p14:creationId xmlns:p14="http://schemas.microsoft.com/office/powerpoint/2010/main" val="918247993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AnalogousFromRegularSeedRightStep">
      <a:dk1>
        <a:srgbClr val="000000"/>
      </a:dk1>
      <a:lt1>
        <a:srgbClr val="FFFFFF"/>
      </a:lt1>
      <a:dk2>
        <a:srgbClr val="1B2130"/>
      </a:dk2>
      <a:lt2>
        <a:srgbClr val="F3F1F0"/>
      </a:lt2>
      <a:accent1>
        <a:srgbClr val="23ADDC"/>
      </a:accent1>
      <a:accent2>
        <a:srgbClr val="1756D5"/>
      </a:accent2>
      <a:accent3>
        <a:srgbClr val="3B2CE7"/>
      </a:accent3>
      <a:accent4>
        <a:srgbClr val="7617D5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42B0E7C6-1071-483F-A575-9AF7EE1B96AC}" vid="{E18014FF-B132-4F63-9D72-5B85E99D64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</TotalTime>
  <Words>890</Words>
  <Application>Microsoft Office PowerPoint</Application>
  <PresentationFormat>Grand écran</PresentationFormat>
  <Paragraphs>91</Paragraphs>
  <Slides>20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4" baseType="lpstr">
      <vt:lpstr>Arial</vt:lpstr>
      <vt:lpstr>Grandview Display</vt:lpstr>
      <vt:lpstr>Wingdings</vt:lpstr>
      <vt:lpstr>DashVTI</vt:lpstr>
      <vt:lpstr>Analyser des données de systèmes éducatifs</vt:lpstr>
      <vt:lpstr>Sommaire </vt:lpstr>
      <vt:lpstr>1- Introduction</vt:lpstr>
      <vt:lpstr>Rappel de la thématique et des objectifs</vt:lpstr>
      <vt:lpstr>2- Découverte des données</vt:lpstr>
      <vt:lpstr>Les différents jeux de données manipulées</vt:lpstr>
      <vt:lpstr>3- Exploration des données</vt:lpstr>
      <vt:lpstr>Valeurs manquantes </vt:lpstr>
      <vt:lpstr>Nettoyage des données</vt:lpstr>
      <vt:lpstr>4-Filtrage et analyse des données</vt:lpstr>
      <vt:lpstr>a)- Choix des indicateurs   </vt:lpstr>
      <vt:lpstr>b)- Filtration</vt:lpstr>
      <vt:lpstr>c)- Statistique des indicateurs</vt:lpstr>
      <vt:lpstr>d) Analyse</vt:lpstr>
      <vt:lpstr>e)- Liste des pays à recommander</vt:lpstr>
      <vt:lpstr>f)- Evolution des potentiels pays</vt:lpstr>
      <vt:lpstr>f)- Evolution des potentiels pays</vt:lpstr>
      <vt:lpstr>5- Conclusion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Analyser des données de systèmes éducatifs</dc:title>
  <dc:creator>salma cha</dc:creator>
  <cp:lastModifiedBy>salma cha</cp:lastModifiedBy>
  <cp:revision>5</cp:revision>
  <dcterms:created xsi:type="dcterms:W3CDTF">2022-01-16T00:13:08Z</dcterms:created>
  <dcterms:modified xsi:type="dcterms:W3CDTF">2022-01-18T14:36:56Z</dcterms:modified>
</cp:coreProperties>
</file>